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96" r:id="rId13"/>
  </p:sldMasterIdLst>
  <p:notesMasterIdLst>
    <p:notesMasterId r:id="rId17"/>
  </p:notesMasterIdLst>
  <p:handoutMasterIdLst>
    <p:handoutMasterId r:id="rId15"/>
  </p:handoutMasterIdLst>
  <p:sldIdLst>
    <p:sldId id="278" r:id="rId19"/>
    <p:sldId id="279" r:id="rId20"/>
    <p:sldId id="280" r:id="rId21"/>
    <p:sldId id="281" r:id="rId22"/>
    <p:sldId id="285" r:id="rId23"/>
    <p:sldId id="286" r:id="rId24"/>
    <p:sldId id="282" r:id="rId25"/>
    <p:sldId id="271" r:id="rId26"/>
    <p:sldId id="287" r:id="rId27"/>
    <p:sldId id="290" r:id="rId28"/>
    <p:sldId id="283" r:id="rId29"/>
    <p:sldId id="295" r:id="rId30"/>
    <p:sldId id="298" r:id="rId31"/>
    <p:sldId id="306" r:id="rId32"/>
    <p:sldId id="296" r:id="rId33"/>
    <p:sldId id="300" r:id="rId34"/>
    <p:sldId id="302" r:id="rId35"/>
    <p:sldId id="303" r:id="rId36"/>
    <p:sldId id="304" r:id="rId37"/>
    <p:sldId id="305" r:id="rId38"/>
    <p:sldId id="284" r:id="rId39"/>
    <p:sldId id="273" r:id="rId40"/>
    <p:sldId id="299" r:id="rId41"/>
    <p:sldId id="29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39" Type="http://schemas.openxmlformats.org/officeDocument/2006/relationships/slide" Target="slides/slide21.xml"></Relationship><Relationship Id="rId40" Type="http://schemas.openxmlformats.org/officeDocument/2006/relationships/slide" Target="slides/slide22.xml"></Relationship><Relationship Id="rId41" Type="http://schemas.openxmlformats.org/officeDocument/2006/relationships/slide" Target="slides/slide23.xml"></Relationship><Relationship Id="rId42" Type="http://schemas.openxmlformats.org/officeDocument/2006/relationships/slide" Target="slides/slide24.xml"></Relationship><Relationship Id="rId67" Type="http://schemas.openxmlformats.org/officeDocument/2006/relationships/viewProps" Target="viewProps.xml"></Relationship><Relationship Id="rId68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slide" Target="../slides/slide14.xml"></Relationship><Relationship Id="rId2" Type="http://schemas.openxmlformats.org/officeDocument/2006/relationships/notesMaster" Target="../notesMasters/notesMaster1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slide" Target="../slides/slide15.xml"></Relationship><Relationship Id="rId2" Type="http://schemas.openxmlformats.org/officeDocument/2006/relationships/notesMaster" Target="../notesMasters/notesMaster1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slide" Target="../slides/slide16.xml"></Relationship><Relationship Id="rId2" Type="http://schemas.openxmlformats.org/officeDocument/2006/relationships/notesMaster" Target="../notesMasters/notesMaster1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Relationship Id="rId2" Type="http://schemas.openxmlformats.org/officeDocument/2006/relationships/notesMaster" Target="../notesMasters/notesMaster1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slide" Target="../slides/slide18.xml"></Relationship><Relationship Id="rId2" Type="http://schemas.openxmlformats.org/officeDocument/2006/relationships/notesMaster" Target="../notesMasters/notesMaster1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slide" Target="../slides/slide19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slide" Target="../slides/slide20.xml"></Relationship><Relationship Id="rId2" Type="http://schemas.openxmlformats.org/officeDocument/2006/relationships/notesMaster" Target="../notesMasters/notesMaster1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Relationship Id="rId2" Type="http://schemas.openxmlformats.org/officeDocument/2006/relationships/notesMaster" Target="../notesMasters/notesMaster1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8305" cy="30880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8305" cy="360235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705" cy="46037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035" cy="360108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2435" cy="459105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 rot="0">
            <a:off x="685800" y="4400550"/>
            <a:ext cx="5487670" cy="3601720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 rot="0">
            <a:off x="3884930" y="8685530"/>
            <a:ext cx="2973070" cy="459740"/>
          </a:xfrm>
          <a:prstGeom prst="rect"/>
        </p:spPr>
        <p:txBody>
          <a:bodyPr wrap="square" lIns="91440" tIns="45720" rIns="91440" bIns="45720" numCol="1" vert="horz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fImage10608683369358.png"></Relationship><Relationship Id="rId3" Type="http://schemas.openxmlformats.org/officeDocument/2006/relationships/notesSlide" Target="../notesSlides/notesSlide1.xml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10608684033281.png"></Relationship><Relationship Id="rId3" Type="http://schemas.openxmlformats.org/officeDocument/2006/relationships/notesSlide" Target="../notesSlides/notesSlide10.xml"></Relationship><Relationship Id="rId4" Type="http://schemas.openxmlformats.org/officeDocument/2006/relationships/image" Target="../media/fImage210124466500.png"></Relationship><Relationship Id="rId5" Type="http://schemas.openxmlformats.org/officeDocument/2006/relationships/image" Target="../media/fImage207034479169.png"></Relationship><Relationship Id="rId6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0608683896827.png"></Relationship><Relationship Id="rId3" Type="http://schemas.openxmlformats.org/officeDocument/2006/relationships/notesSlide" Target="../notesSlides/notesSlide11.xml"></Relationship><Relationship Id="rId4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608684033281.png"></Relationship><Relationship Id="rId3" Type="http://schemas.openxmlformats.org/officeDocument/2006/relationships/image" Target="../media/fImage2057193559169.png"></Relationship><Relationship Id="rId4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608684049961.png"></Relationship><Relationship Id="rId3" Type="http://schemas.openxmlformats.org/officeDocument/2006/relationships/image" Target="../media/fImage814327265724.png"></Relationship><Relationship Id="rId4" Type="http://schemas.openxmlformats.org/officeDocument/2006/relationships/image" Target="../media/fImage826497271478.png"></Relationship><Relationship Id="rId5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608684033281.png"></Relationship><Relationship Id="rId3" Type="http://schemas.openxmlformats.org/officeDocument/2006/relationships/image" Target="../media/fImage1093697489358.png"></Relationship><Relationship Id="rId4" Type="http://schemas.openxmlformats.org/officeDocument/2006/relationships/image" Target="../media/fImage1071757496962.png"></Relationship><Relationship Id="rId5" Type="http://schemas.openxmlformats.org/officeDocument/2006/relationships/image" Target="../media/fImage106527504464.png"></Relationship><Relationship Id="rId6" Type="http://schemas.openxmlformats.org/officeDocument/2006/relationships/notesSlide" Target="../notesSlides/notesSlide14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608684049961.png"></Relationship><Relationship Id="rId3" Type="http://schemas.openxmlformats.org/officeDocument/2006/relationships/image" Target="../media/fImage824915635705.png"></Relationship><Relationship Id="rId4" Type="http://schemas.openxmlformats.org/officeDocument/2006/relationships/image" Target="../media/fImage818735678145.png"></Relationship><Relationship Id="rId5" Type="http://schemas.openxmlformats.org/officeDocument/2006/relationships/image" Target="../media/fImage858025683281.png"></Relationship><Relationship Id="rId6" Type="http://schemas.openxmlformats.org/officeDocument/2006/relationships/notesSlide" Target="../notesSlides/notesSlide1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608684049961.png"></Relationship><Relationship Id="rId3" Type="http://schemas.openxmlformats.org/officeDocument/2006/relationships/image" Target="../media/fImage814326126827.png"></Relationship><Relationship Id="rId4" Type="http://schemas.openxmlformats.org/officeDocument/2006/relationships/image" Target="../media/fImage728666139961.png"></Relationship><Relationship Id="rId5" Type="http://schemas.openxmlformats.org/officeDocument/2006/relationships/image" Target="../media/fImage88187614491.png"></Relationship><Relationship Id="rId6" Type="http://schemas.openxmlformats.org/officeDocument/2006/relationships/notesSlide" Target="../notesSlides/notesSlide16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608684049961.png"></Relationship><Relationship Id="rId3" Type="http://schemas.openxmlformats.org/officeDocument/2006/relationships/image" Target="../media/fImage809506362995.png"></Relationship><Relationship Id="rId4" Type="http://schemas.openxmlformats.org/officeDocument/2006/relationships/image" Target="../media/fImage878266371942.png"></Relationship><Relationship Id="rId5" Type="http://schemas.openxmlformats.org/officeDocument/2006/relationships/image" Target="../media/fImage927836384827.png"></Relationship><Relationship Id="rId6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608684049961.png"></Relationship><Relationship Id="rId3" Type="http://schemas.openxmlformats.org/officeDocument/2006/relationships/image" Target="../media/fImage924726605436.png"></Relationship><Relationship Id="rId4" Type="http://schemas.openxmlformats.org/officeDocument/2006/relationships/image" Target="../media/fImage832926612391.png"></Relationship><Relationship Id="rId5" Type="http://schemas.openxmlformats.org/officeDocument/2006/relationships/image" Target="../media/fImage753166624604.png"></Relationship><Relationship Id="rId6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608684049961.png"></Relationship><Relationship Id="rId3" Type="http://schemas.openxmlformats.org/officeDocument/2006/relationships/image" Target="../media/fImage896857073902.png"></Relationship><Relationship Id="rId4" Type="http://schemas.openxmlformats.org/officeDocument/2006/relationships/image" Target="../media/fImage87237708153.png"></Relationship><Relationship Id="rId5" Type="http://schemas.openxmlformats.org/officeDocument/2006/relationships/image" Target="../media/fImage86147709292.png"></Relationship><Relationship Id="rId6" Type="http://schemas.openxmlformats.org/officeDocument/2006/relationships/notesSlide" Target="../notesSlides/notesSlide19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10608683496962.png"></Relationship><Relationship Id="rId3" Type="http://schemas.openxmlformats.org/officeDocument/2006/relationships/notesSlide" Target="../notesSlides/notesSlide2.xml"></Relationship><Relationship Id="rId4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608684049961.png"></Relationship><Relationship Id="rId3" Type="http://schemas.openxmlformats.org/officeDocument/2006/relationships/image" Target="../media/fImage923887102382.png"></Relationship><Relationship Id="rId4" Type="http://schemas.openxmlformats.org/officeDocument/2006/relationships/image" Target="../media/fImage923527117421.png"></Relationship><Relationship Id="rId5" Type="http://schemas.openxmlformats.org/officeDocument/2006/relationships/image" Target="../media/fImage917187128716.png"></Relationship><Relationship Id="rId6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1060868396491.png"></Relationship><Relationship Id="rId3" Type="http://schemas.openxmlformats.org/officeDocument/2006/relationships/notesSlide" Target="../notesSlides/notesSlide21.xml"></Relationship><Relationship Id="rId4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10608684052995.png"></Relationship><Relationship Id="rId3" Type="http://schemas.openxmlformats.org/officeDocument/2006/relationships/notesSlide" Target="../notesSlides/notesSlide22.xml"></Relationship><Relationship Id="rId4" Type="http://schemas.openxmlformats.org/officeDocument/2006/relationships/image" Target="../media/fImage824917179718.png"></Relationship><Relationship Id="rId5" Type="http://schemas.openxmlformats.org/officeDocument/2006/relationships/image" Target="../media/fImage875407599895.png"></Relationship><Relationship Id="rId6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608684052995.png"></Relationship><Relationship Id="rId3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10608684052995.png"></Relationship><Relationship Id="rId3" Type="http://schemas.openxmlformats.org/officeDocument/2006/relationships/notesSlide" Target="../notesSlides/notesSlide24.xml"></Relationship><Relationship Id="rId4" Type="http://schemas.openxmlformats.org/officeDocument/2006/relationships/image" Target="../media/fImage5000214435447.png"></Relationship><Relationship Id="rId5" Type="http://schemas.openxmlformats.org/officeDocument/2006/relationships/image" Target="../media/fImage2949107611726.png"></Relationship><Relationship Id="rId6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10608683574464.png"></Relationship><Relationship Id="rId3" Type="http://schemas.openxmlformats.org/officeDocument/2006/relationships/notesSlide" Target="../notesSlides/notesSlide3.xml"></Relationship><Relationship Id="rId4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0608683745705.png"></Relationship><Relationship Id="rId3" Type="http://schemas.openxmlformats.org/officeDocument/2006/relationships/notesSlide" Target="../notesSlides/notesSlide4.xml"></Relationship><Relationship Id="rId4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0608683745705.png"></Relationship><Relationship Id="rId3" Type="http://schemas.openxmlformats.org/officeDocument/2006/relationships/notesSlide" Target="../notesSlides/notesSlide5.xml"></Relationship><Relationship Id="rId4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0608683745705.png"></Relationship><Relationship Id="rId3" Type="http://schemas.openxmlformats.org/officeDocument/2006/relationships/notesSlide" Target="../notesSlides/notesSlide6.xml"></Relationship><Relationship Id="rId4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0608683758145.png"></Relationship><Relationship Id="rId3" Type="http://schemas.openxmlformats.org/officeDocument/2006/relationships/notesSlide" Target="../notesSlides/notesSlide7.xml"></Relationship><Relationship Id="rId4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10608684033281.png"></Relationship><Relationship Id="rId3" Type="http://schemas.openxmlformats.org/officeDocument/2006/relationships/notesSlide" Target="../notesSlides/notesSlide8.xml"></Relationship><Relationship Id="rId4" Type="http://schemas.openxmlformats.org/officeDocument/2006/relationships/image" Target="../media/fImage10936972341.png"></Relationship><Relationship Id="rId5" Type="http://schemas.openxmlformats.org/officeDocument/2006/relationships/image" Target="../media/fImage1071757248467.png"></Relationship><Relationship Id="rId6" Type="http://schemas.openxmlformats.org/officeDocument/2006/relationships/image" Target="../media/fImage106527256334.png"></Relationship><Relationship Id="rId7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0608684033281.png"></Relationship><Relationship Id="rId6" Type="http://schemas.openxmlformats.org/officeDocument/2006/relationships/notesSlide" Target="../notesSlides/notesSlide9.xml"></Relationship><Relationship Id="rId7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20" y="0"/>
            <a:ext cx="12202160" cy="6858635"/>
          </a:xfrm>
          <a:prstGeom prst="rect"/>
          <a:noFill/>
        </p:spPr>
      </p:pic>
      <p:sp>
        <p:nvSpPr>
          <p:cNvPr id="6" name="Rect 0"/>
          <p:cNvSpPr>
            <a:spLocks/>
          </p:cNvSpPr>
          <p:nvPr/>
        </p:nvSpPr>
        <p:spPr>
          <a:xfrm rot="0">
            <a:off x="240030" y="291465"/>
            <a:ext cx="11246485" cy="6263640"/>
          </a:xfrm>
          <a:prstGeom prst="roundRect"/>
          <a:solidFill>
            <a:schemeClr val="accent3">
              <a:lumMod val="40000"/>
              <a:lumOff val="60000"/>
              <a:alpha val="29025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2497455" y="2421255"/>
            <a:ext cx="6885305" cy="1459230"/>
          </a:xfrm>
          <a:prstGeom prst="rect"/>
          <a:solidFill>
            <a:srgbClr val="FFFFFF">
              <a:alpha val="0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4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이미지 처리를 활용한 얼굴 나이 분류</a:t>
            </a:r>
            <a:endParaRPr lang="ko-KR" altLang="en-US" sz="4800" b="1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621030" y="5261610"/>
            <a:ext cx="3347720" cy="1293495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4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 </a:t>
            </a:r>
            <a:r>
              <a:rPr lang="ko-KR" sz="24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7</a:t>
            </a:r>
            <a:r>
              <a:rPr lang="ko-KR" sz="24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기</a:t>
            </a:r>
            <a:endParaRPr lang="ko-KR" altLang="en-US" sz="24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4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24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25400" y="12700"/>
            <a:ext cx="12209780" cy="6847205"/>
          </a:xfrm>
          <a:prstGeom prst="rect"/>
          <a:solidFill>
            <a:schemeClr val="accent3">
              <a:lumMod val="40000"/>
              <a:lumOff val="6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095375" y="722630"/>
            <a:ext cx="10956290" cy="613854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3239135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46913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3265170"/>
            <a:ext cx="1224915" cy="48895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분석과정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090295" y="1254760"/>
            <a:ext cx="2806700" cy="458470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데이터 증강</a:t>
            </a:r>
            <a:endParaRPr lang="ko-KR" altLang="en-US" sz="3200" b="1">
              <a:solidFill>
                <a:schemeClr val="accent3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127760" y="1825625"/>
            <a:ext cx="2207895" cy="65405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5848985" y="3425825"/>
            <a:ext cx="1057275" cy="640080"/>
          </a:xfrm>
          <a:prstGeom prst="rightArrow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21"/>
          <p:cNvSpPr>
            <a:spLocks/>
          </p:cNvSpPr>
          <p:nvPr/>
        </p:nvSpPr>
        <p:spPr>
          <a:xfrm rot="0">
            <a:off x="5041265" y="5419725"/>
            <a:ext cx="2641600" cy="926465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s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ample수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가 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500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개 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이하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인 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경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우만 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데이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터 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증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강 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사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용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pic>
        <p:nvPicPr>
          <p:cNvPr id="20" name="그림 49" descr="C:/Users/BIG3-04/AppData/Roaming/PolarisOffice/ETemp/11824_13247120/fImage21012446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92885" y="2181225"/>
            <a:ext cx="3960495" cy="2978785"/>
          </a:xfrm>
          <a:prstGeom prst="rect"/>
          <a:noFill/>
        </p:spPr>
      </p:pic>
      <p:pic>
        <p:nvPicPr>
          <p:cNvPr id="21" name="그림 50" descr="C:/Users/BIG3-04/AppData/Roaming/PolarisOffice/ETemp/11824_13247120/fImage20703447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3325" y="2205990"/>
            <a:ext cx="3960495" cy="2955290"/>
          </a:xfrm>
          <a:prstGeom prst="rect"/>
          <a:noFill/>
          <a:ln w="12700" cap="flat" cmpd="sng">
            <a:noFill/>
            <a:prstDash/>
            <a:round/>
          </a:ln>
        </p:spPr>
      </p:pic>
      <p:cxnSp>
        <p:nvCxnSpPr>
          <p:cNvPr id="22" name="도형 58"/>
          <p:cNvCxnSpPr/>
          <p:nvPr/>
        </p:nvCxnSpPr>
        <p:spPr>
          <a:xfrm rot="0">
            <a:off x="8768080" y="5176520"/>
            <a:ext cx="147320" cy="635"/>
          </a:xfrm>
          <a:prstGeom prst="line"/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도형 61"/>
          <p:cNvCxnSpPr/>
          <p:nvPr/>
        </p:nvCxnSpPr>
        <p:spPr>
          <a:xfrm rot="0">
            <a:off x="8929370" y="5175250"/>
            <a:ext cx="147320" cy="635"/>
          </a:xfrm>
          <a:prstGeom prst="line"/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도형 62"/>
          <p:cNvCxnSpPr/>
          <p:nvPr/>
        </p:nvCxnSpPr>
        <p:spPr>
          <a:xfrm rot="0">
            <a:off x="9521190" y="5173980"/>
            <a:ext cx="147320" cy="635"/>
          </a:xfrm>
          <a:prstGeom prst="line"/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도형 63"/>
          <p:cNvCxnSpPr/>
          <p:nvPr/>
        </p:nvCxnSpPr>
        <p:spPr>
          <a:xfrm rot="0">
            <a:off x="9820275" y="5172075"/>
            <a:ext cx="147320" cy="635"/>
          </a:xfrm>
          <a:prstGeom prst="line"/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64"/>
          <p:cNvCxnSpPr/>
          <p:nvPr/>
        </p:nvCxnSpPr>
        <p:spPr>
          <a:xfrm rot="0">
            <a:off x="10013950" y="5170805"/>
            <a:ext cx="147320" cy="635"/>
          </a:xfrm>
          <a:prstGeom prst="line"/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65"/>
          <p:cNvCxnSpPr/>
          <p:nvPr/>
        </p:nvCxnSpPr>
        <p:spPr>
          <a:xfrm rot="0">
            <a:off x="10272395" y="5161280"/>
            <a:ext cx="147320" cy="635"/>
          </a:xfrm>
          <a:prstGeom prst="line"/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67"/>
          <p:cNvCxnSpPr/>
          <p:nvPr/>
        </p:nvCxnSpPr>
        <p:spPr>
          <a:xfrm rot="0">
            <a:off x="10662285" y="5161280"/>
            <a:ext cx="147320" cy="635"/>
          </a:xfrm>
          <a:prstGeom prst="line"/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68"/>
          <p:cNvCxnSpPr/>
          <p:nvPr/>
        </p:nvCxnSpPr>
        <p:spPr>
          <a:xfrm rot="0">
            <a:off x="10474325" y="5160010"/>
            <a:ext cx="147320" cy="635"/>
          </a:xfrm>
          <a:prstGeom prst="line"/>
          <a:ln w="127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20" y="0"/>
            <a:ext cx="1220216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-38100" y="0"/>
            <a:ext cx="12183745" cy="6859270"/>
          </a:xfrm>
          <a:prstGeom prst="rect"/>
          <a:solidFill>
            <a:schemeClr val="accent3">
              <a:lumMod val="60000"/>
              <a:lumOff val="40000"/>
              <a:alpha val="50043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367030" y="1750060"/>
            <a:ext cx="6466205" cy="1422400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6000" b="1"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03. </a:t>
            </a:r>
            <a:r>
              <a:rPr lang="ko-KR" sz="6000" b="1"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파라미터 </a:t>
            </a:r>
            <a:r>
              <a:rPr lang="ko-KR" sz="6000" b="1"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선정</a:t>
            </a:r>
            <a:endParaRPr lang="ko-KR" altLang="en-US" sz="6000" b="1">
              <a:latin typeface="맑은 고딕" charset="0"/>
              <a:ea typeface="맑은 고딕" charset="0"/>
            </a:endParaRPr>
          </a:p>
        </p:txBody>
      </p:sp>
      <p:sp>
        <p:nvSpPr>
          <p:cNvPr id="9" name="도형 101"/>
          <p:cNvSpPr>
            <a:spLocks/>
          </p:cNvSpPr>
          <p:nvPr/>
        </p:nvSpPr>
        <p:spPr>
          <a:xfrm rot="0">
            <a:off x="6671945" y="2496185"/>
            <a:ext cx="5601970" cy="46990"/>
          </a:xfrm>
          <a:prstGeom prst="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BIG3-04/AppData/Roaming/PolarisOffice/ETemp/11824_13247120/fImage1060868403328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3430" cy="685990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25400" y="12700"/>
            <a:ext cx="12210415" cy="6847840"/>
          </a:xfrm>
          <a:prstGeom prst="rect"/>
          <a:solidFill>
            <a:schemeClr val="accent3">
              <a:lumMod val="40000"/>
              <a:lumOff val="60000"/>
              <a:alpha val="2865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08710" y="722630"/>
            <a:ext cx="10956290" cy="613854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3239135"/>
            <a:ext cx="1408430" cy="55943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4691380"/>
            <a:ext cx="1082040" cy="29083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2040" cy="29083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2040" cy="29083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3265170"/>
            <a:ext cx="1225550" cy="48958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분석과정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128395" y="304165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9846310" y="299720"/>
            <a:ext cx="1624965" cy="35750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938530" y="1280160"/>
            <a:ext cx="2807335" cy="459105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모델 설명</a:t>
            </a:r>
            <a:endParaRPr lang="ko-KR" altLang="en-US" sz="3200" b="1">
              <a:solidFill>
                <a:schemeClr val="accent3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127760" y="1825625"/>
            <a:ext cx="2208530" cy="660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471930" y="2192020"/>
            <a:ext cx="2784475" cy="558165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2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ResNet 18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4" name="Picture " descr="C:/Users/BIG3-04/AppData/Roaming/PolarisOffice/ETemp/11824_13247120/fImage205719355916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122045" y="3288030"/>
            <a:ext cx="3442335" cy="1886585"/>
          </a:xfrm>
          <a:prstGeom prst="rect"/>
          <a:noFill/>
        </p:spPr>
      </p:pic>
      <p:sp>
        <p:nvSpPr>
          <p:cNvPr id="29" name="Rect 0"/>
          <p:cNvSpPr>
            <a:spLocks/>
          </p:cNvSpPr>
          <p:nvPr/>
        </p:nvSpPr>
        <p:spPr>
          <a:xfrm rot="0">
            <a:off x="1454785" y="5250180"/>
            <a:ext cx="3771900" cy="1152525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장</a:t>
            </a:r>
            <a:r>
              <a:rPr lang="ko-KR" sz="1800">
                <a:latin typeface="맑은 고딕" charset="0"/>
                <a:ea typeface="맑은 고딕" charset="0"/>
              </a:rPr>
              <a:t>점: 이미지 데이터에 매우 효율적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단점: 모델 구조가 매우 어려움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 rot="0">
            <a:off x="8649335" y="5271770"/>
            <a:ext cx="3113405" cy="1152525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장점: 기울기 소실 문제 해결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단점: 모델이 무거움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 rot="0">
            <a:off x="5216525" y="5280025"/>
            <a:ext cx="3113405" cy="1152525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장점: 세부 특징 검출에 용이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단점: 기울기 소실 문제 취약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2" name="도형 109"/>
          <p:cNvCxnSpPr/>
          <p:nvPr/>
        </p:nvCxnSpPr>
        <p:spPr>
          <a:xfrm rot="0" flipV="1">
            <a:off x="4261485" y="2387600"/>
            <a:ext cx="1657985" cy="1519555"/>
          </a:xfrm>
          <a:prstGeom prst="bentConnector3">
            <a:avLst>
              <a:gd name="adj1" fmla="val 49995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110"/>
          <p:cNvCxnSpPr/>
          <p:nvPr/>
        </p:nvCxnSpPr>
        <p:spPr>
          <a:xfrm rot="0">
            <a:off x="4281170" y="3906520"/>
            <a:ext cx="1638300" cy="987425"/>
          </a:xfrm>
          <a:prstGeom prst="bentConnector3">
            <a:avLst>
              <a:gd name="adj1" fmla="val 49977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형 117"/>
          <p:cNvSpPr>
            <a:spLocks/>
          </p:cNvSpPr>
          <p:nvPr/>
        </p:nvSpPr>
        <p:spPr>
          <a:xfrm rot="0">
            <a:off x="6120765" y="2046605"/>
            <a:ext cx="2126615" cy="558165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2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R</a:t>
            </a:r>
            <a:r>
              <a:rPr sz="2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M</a:t>
            </a:r>
            <a:r>
              <a:rPr sz="2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Spro</a:t>
            </a:r>
            <a:r>
              <a:rPr lang="ko-KR" sz="2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p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도형 118"/>
          <p:cNvSpPr>
            <a:spLocks/>
          </p:cNvSpPr>
          <p:nvPr/>
        </p:nvSpPr>
        <p:spPr>
          <a:xfrm rot="0">
            <a:off x="6101715" y="4611370"/>
            <a:ext cx="2204720" cy="558165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S</a:t>
            </a:r>
            <a:r>
              <a:rPr lang="ko-KR" sz="2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GD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119"/>
          <p:cNvCxnSpPr>
            <a:stCxn id="34" idx="3"/>
          </p:cNvCxnSpPr>
          <p:nvPr/>
        </p:nvCxnSpPr>
        <p:spPr>
          <a:xfrm rot="0">
            <a:off x="8246745" y="2325370"/>
            <a:ext cx="1855470" cy="1503045"/>
          </a:xfrm>
          <a:prstGeom prst="bentConnector3">
            <a:avLst>
              <a:gd name="adj1" fmla="val 49986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120"/>
          <p:cNvCxnSpPr/>
          <p:nvPr/>
        </p:nvCxnSpPr>
        <p:spPr>
          <a:xfrm rot="0" flipV="1">
            <a:off x="8286115" y="3827780"/>
            <a:ext cx="1776095" cy="1082675"/>
          </a:xfrm>
          <a:prstGeom prst="bentConnector3">
            <a:avLst>
              <a:gd name="adj1" fmla="val 49995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도형 121"/>
          <p:cNvSpPr>
            <a:spLocks/>
          </p:cNvSpPr>
          <p:nvPr/>
        </p:nvSpPr>
        <p:spPr>
          <a:xfrm rot="0">
            <a:off x="10020300" y="3235960"/>
            <a:ext cx="1975485" cy="900430"/>
          </a:xfrm>
          <a:prstGeom prst="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파라미터 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2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조정</a:t>
            </a:r>
            <a:endParaRPr lang="ko-KR" altLang="en-US" sz="2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166"/>
          <p:cNvSpPr>
            <a:spLocks/>
          </p:cNvSpPr>
          <p:nvPr/>
        </p:nvSpPr>
        <p:spPr>
          <a:xfrm rot="0">
            <a:off x="2526030" y="5425440"/>
            <a:ext cx="7161530" cy="915035"/>
          </a:xfrm>
          <a:prstGeom prst="rect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B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atch_size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64 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Epoch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=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20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BIG3-04/AppData/Roaming/PolarisOffice/ETemp/11824_13247120/fImage1060868404996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700" y="12700"/>
            <a:ext cx="12210415" cy="6847840"/>
          </a:xfrm>
          <a:prstGeom prst="rect"/>
          <a:solidFill>
            <a:schemeClr val="accent3">
              <a:lumMod val="60000"/>
              <a:lumOff val="4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28395" y="722630"/>
            <a:ext cx="10955020" cy="613727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4380230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320802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4406265"/>
            <a:ext cx="1224915" cy="488950"/>
          </a:xfrm>
          <a:prstGeom prst="round2Same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모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델평가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127760" y="1825625"/>
            <a:ext cx="1872615" cy="79375"/>
          </a:xfrm>
          <a:prstGeom prst="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756920" y="1294130"/>
            <a:ext cx="2465705" cy="459105"/>
          </a:xfrm>
          <a:prstGeom prst="rect"/>
          <a:solidFill>
            <a:schemeClr val="accent3">
              <a:lumMod val="60000"/>
              <a:lumOff val="40000"/>
              <a:alpha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r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esize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8" name="그림 173" descr="C:/Users/BIG3-04/AppData/Roaming/PolarisOffice/ETemp/11824_13247120/fImage81432726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12965" y="2360930"/>
            <a:ext cx="3600450" cy="3600450"/>
          </a:xfrm>
          <a:prstGeom prst="rect"/>
          <a:noFill/>
        </p:spPr>
      </p:pic>
      <p:pic>
        <p:nvPicPr>
          <p:cNvPr id="19" name="그림 174" descr="C:/Users/BIG3-04/AppData/Roaming/PolarisOffice/ETemp/11824_13247120/fImage82649727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1370" y="2363470"/>
            <a:ext cx="3600450" cy="3600450"/>
          </a:xfrm>
          <a:prstGeom prst="rect"/>
          <a:noFill/>
        </p:spPr>
      </p:pic>
      <p:sp>
        <p:nvSpPr>
          <p:cNvPr id="20" name="도형 175"/>
          <p:cNvSpPr>
            <a:spLocks/>
          </p:cNvSpPr>
          <p:nvPr/>
        </p:nvSpPr>
        <p:spPr>
          <a:xfrm rot="0">
            <a:off x="2999740" y="1906905"/>
            <a:ext cx="1816100" cy="39116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R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esize =</a:t>
            </a: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5</a:t>
            </a: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1" name="도형 176"/>
          <p:cNvSpPr>
            <a:spLocks/>
          </p:cNvSpPr>
          <p:nvPr/>
        </p:nvSpPr>
        <p:spPr>
          <a:xfrm rot="0">
            <a:off x="8192770" y="1906905"/>
            <a:ext cx="1816100" cy="39116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R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esize = </a:t>
            </a: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</a:t>
            </a: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00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2" name="도형 181"/>
          <p:cNvSpPr>
            <a:spLocks/>
          </p:cNvSpPr>
          <p:nvPr/>
        </p:nvSpPr>
        <p:spPr>
          <a:xfrm rot="0">
            <a:off x="8181340" y="6101715"/>
            <a:ext cx="1816100" cy="391160"/>
          </a:xfrm>
          <a:prstGeom prst="rect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9.43%</a:t>
            </a: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82"/>
          <p:cNvSpPr>
            <a:spLocks/>
          </p:cNvSpPr>
          <p:nvPr/>
        </p:nvSpPr>
        <p:spPr>
          <a:xfrm rot="0">
            <a:off x="3025140" y="6094730"/>
            <a:ext cx="1816100" cy="391160"/>
          </a:xfrm>
          <a:prstGeom prst="rect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5.84%</a:t>
            </a: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BIG3-04/AppData/Roaming/PolarisOffice/ETemp/11824_13247120/fImage1060868403328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25400" y="12700"/>
            <a:ext cx="12209780" cy="6847205"/>
          </a:xfrm>
          <a:prstGeom prst="rect"/>
          <a:solidFill>
            <a:schemeClr val="accent3">
              <a:lumMod val="40000"/>
              <a:lumOff val="6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15695" y="722630"/>
            <a:ext cx="10956290" cy="613854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3239135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46913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3265170"/>
            <a:ext cx="1225550" cy="489585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분석과정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090295" y="1254760"/>
            <a:ext cx="2807335" cy="459105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이미지</a:t>
            </a:r>
            <a:r>
              <a:rPr lang="ko-KR" sz="3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sz="3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resize</a:t>
            </a:r>
            <a:endParaRPr lang="ko-KR" altLang="en-US" sz="3200" b="1">
              <a:solidFill>
                <a:schemeClr val="accent3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127760" y="1825625"/>
            <a:ext cx="2207895" cy="65405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 rot="0">
            <a:off x="1644650" y="2037080"/>
            <a:ext cx="4277360" cy="70929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7122795" y="1670685"/>
            <a:ext cx="2934970" cy="61341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5</a:t>
            </a:r>
            <a:r>
              <a:rPr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 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x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50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7138035" y="4298950"/>
            <a:ext cx="2934970" cy="61341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</a:t>
            </a:r>
            <a:r>
              <a:rPr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 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x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00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684020" y="2948940"/>
            <a:ext cx="2934970" cy="61341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2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00 X 200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3" name="Rect 0"/>
          <p:cNvCxnSpPr/>
          <p:nvPr/>
        </p:nvCxnSpPr>
        <p:spPr>
          <a:xfrm rot="0" flipV="1">
            <a:off x="4695190" y="2028190"/>
            <a:ext cx="2296160" cy="1318260"/>
          </a:xfrm>
          <a:prstGeom prst="bentConnector3">
            <a:avLst>
              <a:gd name="adj1" fmla="val 49986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t 0"/>
          <p:cNvCxnSpPr/>
          <p:nvPr/>
        </p:nvCxnSpPr>
        <p:spPr>
          <a:xfrm rot="0">
            <a:off x="4721225" y="3352165"/>
            <a:ext cx="2256790" cy="1207135"/>
          </a:xfrm>
          <a:prstGeom prst="bentConnector3">
            <a:avLst>
              <a:gd name="adj1" fmla="val 49986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" descr="C:/Users/BIG3-04/AppData/Roaming/PolarisOffice/ETemp/11824_13247120/fImage109369748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04390" y="3787775"/>
            <a:ext cx="1802765" cy="1796415"/>
          </a:xfrm>
          <a:prstGeom prst="rect"/>
          <a:noFill/>
        </p:spPr>
      </p:pic>
      <p:pic>
        <p:nvPicPr>
          <p:cNvPr id="26" name="Picture " descr="C:/Users/BIG3-04/AppData/Roaming/PolarisOffice/ETemp/11824_13247120/fImage107175749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64475" y="5010150"/>
            <a:ext cx="1743710" cy="1718310"/>
          </a:xfrm>
          <a:prstGeom prst="rect"/>
          <a:noFill/>
        </p:spPr>
      </p:pic>
      <p:pic>
        <p:nvPicPr>
          <p:cNvPr id="27" name="Picture " descr="C:/Users/BIG3-04/AppData/Roaming/PolarisOffice/ETemp/11824_13247120/fImage10652750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35900" y="2406650"/>
            <a:ext cx="1713230" cy="1717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BIG3-04/AppData/Roaming/PolarisOffice/ETemp/11824_13247120/fImage1060868404996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700" y="12700"/>
            <a:ext cx="12210415" cy="6847840"/>
          </a:xfrm>
          <a:prstGeom prst="rect"/>
          <a:solidFill>
            <a:schemeClr val="accent3">
              <a:lumMod val="60000"/>
              <a:lumOff val="4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22045" y="722630"/>
            <a:ext cx="10955020" cy="613727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4380230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320802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4406265"/>
            <a:ext cx="1224915" cy="488950"/>
          </a:xfrm>
          <a:prstGeom prst="round2Same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모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델평가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127760" y="1825625"/>
            <a:ext cx="1872615" cy="79375"/>
          </a:xfrm>
          <a:prstGeom prst="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815975" y="1096645"/>
            <a:ext cx="2465705" cy="459105"/>
          </a:xfrm>
          <a:prstGeom prst="rect"/>
          <a:solidFill>
            <a:schemeClr val="accent3">
              <a:lumMod val="60000"/>
              <a:lumOff val="40000"/>
              <a:alpha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S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GD 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lr= 0.01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8" name="그림 125" descr="C:/Users/BIG3-04/AppData/Roaming/PolarisOffice/ETemp/11824_13247120/fImage82491563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6825" y="2861310"/>
            <a:ext cx="3600450" cy="3597275"/>
          </a:xfrm>
          <a:prstGeom prst="rect"/>
          <a:noFill/>
        </p:spPr>
      </p:pic>
      <p:sp>
        <p:nvSpPr>
          <p:cNvPr id="19" name="도형 126"/>
          <p:cNvSpPr>
            <a:spLocks/>
          </p:cNvSpPr>
          <p:nvPr/>
        </p:nvSpPr>
        <p:spPr>
          <a:xfrm rot="0">
            <a:off x="1953260" y="2131060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130"/>
          <p:cNvSpPr>
            <a:spLocks/>
          </p:cNvSpPr>
          <p:nvPr/>
        </p:nvSpPr>
        <p:spPr>
          <a:xfrm rot="0">
            <a:off x="8870315" y="21240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131"/>
          <p:cNvSpPr>
            <a:spLocks/>
          </p:cNvSpPr>
          <p:nvPr/>
        </p:nvSpPr>
        <p:spPr>
          <a:xfrm rot="0">
            <a:off x="5391150" y="21367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132" descr="C:/Users/BIG3-04/AppData/Roaming/PolarisOffice/ETemp/11824_13247120/fImage81873567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94250" y="2861310"/>
            <a:ext cx="3600450" cy="3596640"/>
          </a:xfrm>
          <a:prstGeom prst="rect"/>
          <a:noFill/>
        </p:spPr>
      </p:pic>
      <p:pic>
        <p:nvPicPr>
          <p:cNvPr id="23" name="그림 133" descr="C:/Users/BIG3-04/AppData/Roaming/PolarisOffice/ETemp/11824_13247120/fImage85802568328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5330" y="2857500"/>
            <a:ext cx="3600450" cy="3600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BIG3-04/AppData/Roaming/PolarisOffice/ETemp/11824_13247120/fImage1060868404996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700" y="12700"/>
            <a:ext cx="12210415" cy="6847840"/>
          </a:xfrm>
          <a:prstGeom prst="rect"/>
          <a:solidFill>
            <a:schemeClr val="accent3">
              <a:lumMod val="60000"/>
              <a:lumOff val="4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22045" y="722630"/>
            <a:ext cx="10955020" cy="613727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4380230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320802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4406265"/>
            <a:ext cx="1224915" cy="488950"/>
          </a:xfrm>
          <a:prstGeom prst="round2Same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모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델평가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127760" y="1825625"/>
            <a:ext cx="1872615" cy="79375"/>
          </a:xfrm>
          <a:prstGeom prst="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815975" y="1096645"/>
            <a:ext cx="2465705" cy="459105"/>
          </a:xfrm>
          <a:prstGeom prst="rect"/>
          <a:solidFill>
            <a:schemeClr val="accent3">
              <a:lumMod val="60000"/>
              <a:lumOff val="40000"/>
              <a:alpha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S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GD 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lr= 0.0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0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1953260" y="2131060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8870315" y="21240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</a:t>
            </a:r>
            <a:r>
              <a:rPr lang="ko-KR" sz="1800">
                <a:latin typeface="맑은 고딕" charset="0"/>
                <a:ea typeface="맑은 고딕" charset="0"/>
              </a:rPr>
              <a:t>2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5410835" y="21367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135" descr="C:/Users/BIG3-04/AppData/Roaming/PolarisOffice/ETemp/11824_13247120/fImage81432612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7760" y="2860675"/>
            <a:ext cx="3600450" cy="3600450"/>
          </a:xfrm>
          <a:prstGeom prst="rect"/>
          <a:noFill/>
        </p:spPr>
      </p:pic>
      <p:pic>
        <p:nvPicPr>
          <p:cNvPr id="23" name="그림 136" descr="C:/Users/BIG3-04/AppData/Roaming/PolarisOffice/ETemp/11824_13247120/fImage72866613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01870" y="2857500"/>
            <a:ext cx="3600450" cy="3600450"/>
          </a:xfrm>
          <a:prstGeom prst="rect"/>
          <a:noFill/>
        </p:spPr>
      </p:pic>
      <p:pic>
        <p:nvPicPr>
          <p:cNvPr id="24" name="그림 137" descr="C:/Users/BIG3-04/AppData/Roaming/PolarisOffice/ETemp/11824_13247120/fImage881876144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72170" y="2868295"/>
            <a:ext cx="3600450" cy="3600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BIG3-04/AppData/Roaming/PolarisOffice/ETemp/11824_13247120/fImage1060868404996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700" y="12700"/>
            <a:ext cx="12210415" cy="6847840"/>
          </a:xfrm>
          <a:prstGeom prst="rect"/>
          <a:solidFill>
            <a:schemeClr val="accent3">
              <a:lumMod val="60000"/>
              <a:lumOff val="4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22045" y="722630"/>
            <a:ext cx="10955020" cy="613727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4380230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320802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4406265"/>
            <a:ext cx="1224915" cy="488950"/>
          </a:xfrm>
          <a:prstGeom prst="round2Same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모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델평가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127760" y="1825625"/>
            <a:ext cx="1872615" cy="79375"/>
          </a:xfrm>
          <a:prstGeom prst="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815975" y="1096645"/>
            <a:ext cx="2465705" cy="459105"/>
          </a:xfrm>
          <a:prstGeom prst="rect"/>
          <a:solidFill>
            <a:schemeClr val="accent3">
              <a:lumMod val="60000"/>
              <a:lumOff val="40000"/>
              <a:alpha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S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GD 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lr= 0.0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01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1953260" y="2131060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8870315" y="21240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</a:t>
            </a:r>
            <a:r>
              <a:rPr lang="ko-KR" sz="1800">
                <a:latin typeface="맑은 고딕" charset="0"/>
                <a:ea typeface="맑은 고딕" charset="0"/>
              </a:rPr>
              <a:t>2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5410835" y="21367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138" descr="C:/Users/BIG3-04/AppData/Roaming/PolarisOffice/ETemp/11824_13247120/fImage80950636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8395" y="2900045"/>
            <a:ext cx="3600450" cy="3600450"/>
          </a:xfrm>
          <a:prstGeom prst="rect"/>
          <a:noFill/>
        </p:spPr>
      </p:pic>
      <p:pic>
        <p:nvPicPr>
          <p:cNvPr id="23" name="그림 139" descr="C:/Users/BIG3-04/AppData/Roaming/PolarisOffice/ETemp/11824_13247120/fImage87826637194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87900" y="2898140"/>
            <a:ext cx="3600450" cy="3600450"/>
          </a:xfrm>
          <a:prstGeom prst="rect"/>
          <a:noFill/>
        </p:spPr>
      </p:pic>
      <p:pic>
        <p:nvPicPr>
          <p:cNvPr id="24" name="그림 140" descr="C:/Users/BIG3-04/AppData/Roaming/PolarisOffice/ETemp/11824_13247120/fImage927836384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68665" y="2900045"/>
            <a:ext cx="3600450" cy="3600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BIG3-04/AppData/Roaming/PolarisOffice/ETemp/11824_13247120/fImage1060868404996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700" y="12700"/>
            <a:ext cx="12210415" cy="6847840"/>
          </a:xfrm>
          <a:prstGeom prst="rect"/>
          <a:solidFill>
            <a:schemeClr val="accent3">
              <a:lumMod val="60000"/>
              <a:lumOff val="4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22045" y="722630"/>
            <a:ext cx="10955020" cy="613727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4380230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320802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4406265"/>
            <a:ext cx="1224915" cy="488950"/>
          </a:xfrm>
          <a:prstGeom prst="round2Same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모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델평가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127760" y="1825625"/>
            <a:ext cx="1872615" cy="79375"/>
          </a:xfrm>
          <a:prstGeom prst="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815975" y="1096645"/>
            <a:ext cx="2465705" cy="459105"/>
          </a:xfrm>
          <a:prstGeom prst="rect"/>
          <a:solidFill>
            <a:schemeClr val="accent3">
              <a:lumMod val="60000"/>
              <a:lumOff val="40000"/>
              <a:alpha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R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ms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lr= 0.0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1953260" y="2131060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8870315" y="21240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</a:t>
            </a:r>
            <a:r>
              <a:rPr lang="ko-KR" sz="1800">
                <a:latin typeface="맑은 고딕" charset="0"/>
                <a:ea typeface="맑은 고딕" charset="0"/>
              </a:rPr>
              <a:t>2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5410835" y="21367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141" descr="C:/Users/BIG3-04/AppData/Roaming/PolarisOffice/ETemp/11824_13247120/fImage92472660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3950" y="2780030"/>
            <a:ext cx="3600450" cy="3600450"/>
          </a:xfrm>
          <a:prstGeom prst="rect"/>
          <a:noFill/>
        </p:spPr>
      </p:pic>
      <p:pic>
        <p:nvPicPr>
          <p:cNvPr id="23" name="그림 142" descr="C:/Users/BIG3-04/AppData/Roaming/PolarisOffice/ETemp/11824_13247120/fImage83292661239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97425" y="2801620"/>
            <a:ext cx="3600450" cy="3600450"/>
          </a:xfrm>
          <a:prstGeom prst="rect"/>
          <a:noFill/>
        </p:spPr>
      </p:pic>
      <p:pic>
        <p:nvPicPr>
          <p:cNvPr id="24" name="그림 143" descr="C:/Users/BIG3-04/AppData/Roaming/PolarisOffice/ETemp/11824_13247120/fImage75316662460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76615" y="2821305"/>
            <a:ext cx="3600450" cy="3600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BIG3-04/AppData/Roaming/PolarisOffice/ETemp/11824_13247120/fImage1060868404996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700" y="12700"/>
            <a:ext cx="12210415" cy="6847840"/>
          </a:xfrm>
          <a:prstGeom prst="rect"/>
          <a:solidFill>
            <a:schemeClr val="accent3">
              <a:lumMod val="60000"/>
              <a:lumOff val="4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22045" y="722630"/>
            <a:ext cx="10955020" cy="613727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4380230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320802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4406265"/>
            <a:ext cx="1224915" cy="488950"/>
          </a:xfrm>
          <a:prstGeom prst="round2Same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모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델평가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127760" y="1825625"/>
            <a:ext cx="1872615" cy="79375"/>
          </a:xfrm>
          <a:prstGeom prst="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815975" y="1096645"/>
            <a:ext cx="2465705" cy="459105"/>
          </a:xfrm>
          <a:prstGeom prst="rect"/>
          <a:solidFill>
            <a:schemeClr val="accent3">
              <a:lumMod val="60000"/>
              <a:lumOff val="40000"/>
              <a:alpha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R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ms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lr= 0.0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0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1953260" y="2131060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8870315" y="21240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</a:t>
            </a:r>
            <a:r>
              <a:rPr lang="ko-KR" sz="1800">
                <a:latin typeface="맑은 고딕" charset="0"/>
                <a:ea typeface="맑은 고딕" charset="0"/>
              </a:rPr>
              <a:t>2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5410835" y="21367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146" descr="C:/Users/BIG3-04/AppData/Roaming/PolarisOffice/ETemp/11824_13247120/fImage89685707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8395" y="2860675"/>
            <a:ext cx="3597275" cy="3600450"/>
          </a:xfrm>
          <a:prstGeom prst="rect"/>
          <a:noFill/>
        </p:spPr>
      </p:pic>
      <p:pic>
        <p:nvPicPr>
          <p:cNvPr id="23" name="그림 147" descr="C:/Users/BIG3-04/AppData/Roaming/PolarisOffice/ETemp/11824_13247120/fImage8723770815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98060" y="2880360"/>
            <a:ext cx="3597275" cy="3600450"/>
          </a:xfrm>
          <a:prstGeom prst="rect"/>
          <a:noFill/>
        </p:spPr>
      </p:pic>
      <p:pic>
        <p:nvPicPr>
          <p:cNvPr id="24" name="그림 148" descr="C:/Users/BIG3-04/AppData/Roaming/PolarisOffice/ETemp/11824_13247120/fImage8614770929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70900" y="2860675"/>
            <a:ext cx="3597275" cy="3600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20" y="0"/>
            <a:ext cx="1220216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38100" y="0"/>
            <a:ext cx="12184380" cy="6859905"/>
          </a:xfrm>
          <a:prstGeom prst="rect"/>
          <a:solidFill>
            <a:schemeClr val="accent3">
              <a:lumMod val="20000"/>
              <a:lumOff val="80000"/>
              <a:alpha val="49847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0" y="2472055"/>
            <a:ext cx="12183745" cy="89535"/>
          </a:xfrm>
          <a:prstGeom prst="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-25400" y="456565"/>
            <a:ext cx="5097145" cy="1623695"/>
          </a:xfrm>
          <a:prstGeom prst="rect"/>
          <a:solidFill>
            <a:srgbClr val="FFFFFF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80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c</a:t>
            </a:r>
            <a:r>
              <a:rPr lang="ko-KR" sz="80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ontents</a:t>
            </a:r>
            <a:endParaRPr lang="ko-KR" altLang="en-US" sz="8000" b="1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113665" y="3194685"/>
            <a:ext cx="3024505" cy="3183890"/>
          </a:xfrm>
          <a:prstGeom prst="rect"/>
          <a:solidFill>
            <a:srgbClr val="FFFFFF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1. 개요</a:t>
            </a:r>
            <a:endParaRPr lang="ko-KR" altLang="en-US" sz="32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32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- </a:t>
            </a: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분석목적</a:t>
            </a: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- </a:t>
            </a: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활용 데이터</a:t>
            </a: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- </a:t>
            </a: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분석과정 요약</a:t>
            </a: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20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20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2000" b="1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2819400" y="3235960"/>
            <a:ext cx="3302635" cy="3158490"/>
          </a:xfrm>
          <a:prstGeom prst="rect"/>
          <a:solidFill>
            <a:srgbClr val="FFFFFF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32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2</a:t>
            </a:r>
            <a:r>
              <a:rPr sz="32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. </a:t>
            </a:r>
            <a:r>
              <a:rPr lang="ko-KR" sz="32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데이터 전처리</a:t>
            </a:r>
            <a:endParaRPr lang="ko-KR" altLang="en-US" sz="32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32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- 이미지 resize</a:t>
            </a: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- 데이터 라벨링</a:t>
            </a: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- 데이터 증강</a:t>
            </a: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9069070" y="3198495"/>
            <a:ext cx="2893060" cy="3184525"/>
          </a:xfrm>
          <a:prstGeom prst="rect"/>
          <a:solidFill>
            <a:srgbClr val="FFFFFF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4.결과요약</a:t>
            </a:r>
            <a:endParaRPr lang="ko-KR" altLang="en-US" sz="3200" b="1"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endParaRPr lang="ko-KR" altLang="en-US" sz="32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- 결과</a:t>
            </a: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- </a:t>
            </a: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개선점</a:t>
            </a: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- 모델 비교</a:t>
            </a: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6097270" y="3194050"/>
            <a:ext cx="3240405" cy="3184525"/>
          </a:xfrm>
          <a:prstGeom prst="rect"/>
          <a:solidFill>
            <a:srgbClr val="FFFFFF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32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3.</a:t>
            </a:r>
            <a:r>
              <a:rPr lang="ko-KR" sz="32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파라미터</a:t>
            </a:r>
            <a:r>
              <a:rPr lang="ko-KR" sz="32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 선정 </a:t>
            </a:r>
            <a:endParaRPr lang="ko-KR" altLang="en-US" sz="32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- 모델설명</a:t>
            </a: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30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- 파라미터 조정</a:t>
            </a: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endParaRPr lang="ko-KR" altLang="en-US" sz="30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BIG3-04/AppData/Roaming/PolarisOffice/ETemp/11824_13247120/fImage1060868404996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700" y="12700"/>
            <a:ext cx="12210415" cy="6847840"/>
          </a:xfrm>
          <a:prstGeom prst="rect"/>
          <a:solidFill>
            <a:schemeClr val="accent3">
              <a:lumMod val="60000"/>
              <a:lumOff val="4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22045" y="722630"/>
            <a:ext cx="10955020" cy="613727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4380230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320802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4406265"/>
            <a:ext cx="1224915" cy="488950"/>
          </a:xfrm>
          <a:prstGeom prst="round2Same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모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델평가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127760" y="1825625"/>
            <a:ext cx="1872615" cy="79375"/>
          </a:xfrm>
          <a:prstGeom prst="rect"/>
          <a:solidFill>
            <a:schemeClr val="accent3">
              <a:lumMod val="60000"/>
              <a:lumOff val="4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815975" y="1096645"/>
            <a:ext cx="2465705" cy="459105"/>
          </a:xfrm>
          <a:prstGeom prst="rect"/>
          <a:solidFill>
            <a:schemeClr val="accent3">
              <a:lumMod val="60000"/>
              <a:lumOff val="40000"/>
              <a:alpha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R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ms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lr= 0.0</a:t>
            </a:r>
            <a:r>
              <a:rPr lang="ko-KR" sz="3200" b="1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01</a:t>
            </a:r>
            <a:endParaRPr lang="ko-KR" altLang="en-US" sz="3200" b="1">
              <a:solidFill>
                <a:schemeClr val="accent3">
                  <a:lumMod val="60000"/>
                  <a:lumOff val="4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 rot="0">
            <a:off x="1953260" y="2131060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0.9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8870315" y="21240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</a:t>
            </a:r>
            <a:r>
              <a:rPr lang="ko-KR" sz="1800">
                <a:latin typeface="맑은 고딕" charset="0"/>
                <a:ea typeface="맑은 고딕" charset="0"/>
              </a:rPr>
              <a:t>2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5410835" y="2136775"/>
            <a:ext cx="2644140" cy="61214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M</a:t>
            </a:r>
            <a:r>
              <a:rPr sz="1800">
                <a:latin typeface="맑은 고딕" charset="0"/>
                <a:ea typeface="맑은 고딕" charset="0"/>
              </a:rPr>
              <a:t>o = 0.</a:t>
            </a:r>
            <a:r>
              <a:rPr lang="ko-KR" sz="1800">
                <a:latin typeface="맑은 고딕" charset="0"/>
                <a:ea typeface="맑은 고딕" charset="0"/>
              </a:rPr>
              <a:t>5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149" descr="C:/Users/BIG3-04/AppData/Roaming/PolarisOffice/ETemp/11824_13247120/fImage92388710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7760" y="2860675"/>
            <a:ext cx="3600450" cy="3600450"/>
          </a:xfrm>
          <a:prstGeom prst="rect"/>
          <a:noFill/>
        </p:spPr>
      </p:pic>
      <p:pic>
        <p:nvPicPr>
          <p:cNvPr id="23" name="그림 150" descr="C:/Users/BIG3-04/AppData/Roaming/PolarisOffice/ETemp/11824_13247120/fImage92352711742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83760" y="2860675"/>
            <a:ext cx="3600450" cy="3600450"/>
          </a:xfrm>
          <a:prstGeom prst="rect"/>
          <a:noFill/>
        </p:spPr>
      </p:pic>
      <p:pic>
        <p:nvPicPr>
          <p:cNvPr id="24" name="그림 151" descr="C:/Users/BIG3-04/AppData/Roaming/PolarisOffice/ETemp/11824_13247120/fImage91718712871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14995" y="2860675"/>
            <a:ext cx="3600450" cy="3600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20" y="0"/>
            <a:ext cx="1220216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-38100" y="0"/>
            <a:ext cx="12183745" cy="6859270"/>
          </a:xfrm>
          <a:prstGeom prst="rect"/>
          <a:solidFill>
            <a:schemeClr val="accent3">
              <a:lumMod val="75000"/>
              <a:lumOff val="0"/>
              <a:alpha val="50043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367030" y="1750060"/>
            <a:ext cx="5440680" cy="1421130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6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0</a:t>
            </a:r>
            <a:r>
              <a:rPr lang="ko-KR" sz="6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4</a:t>
            </a:r>
            <a:r>
              <a:rPr lang="ko-KR" sz="6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. </a:t>
            </a:r>
            <a:r>
              <a:rPr lang="ko-KR" sz="6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결과요약</a:t>
            </a:r>
            <a:endParaRPr lang="ko-KR" altLang="en-US" sz="6000" b="1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5438775" y="2459355"/>
            <a:ext cx="6834505" cy="65405"/>
          </a:xfrm>
          <a:prstGeom prst="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5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20" y="0"/>
            <a:ext cx="12202160" cy="685863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700" y="12700"/>
            <a:ext cx="12209780" cy="6847205"/>
          </a:xfrm>
          <a:prstGeom prst="rect"/>
          <a:solidFill>
            <a:schemeClr val="accent3">
              <a:lumMod val="75000"/>
              <a:lumOff val="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28395" y="722630"/>
            <a:ext cx="10955020" cy="6137275"/>
          </a:xfrm>
          <a:prstGeom prst="round2SameRect"/>
          <a:solidFill>
            <a:srgbClr val="FFFFFF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5521325"/>
            <a:ext cx="1407160" cy="55816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3208020"/>
            <a:ext cx="1080770" cy="28956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0770" cy="28956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4344670"/>
            <a:ext cx="1080770" cy="28956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64"/>
          <p:cNvSpPr>
            <a:spLocks/>
          </p:cNvSpPr>
          <p:nvPr/>
        </p:nvSpPr>
        <p:spPr>
          <a:xfrm rot="16200000">
            <a:off x="240665" y="5547360"/>
            <a:ext cx="1224280" cy="488315"/>
          </a:xfrm>
          <a:prstGeom prst="round2SameRect"/>
          <a:solidFill>
            <a:schemeClr val="accent3">
              <a:lumMod val="75000"/>
              <a:lumOff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vert" anchor="ctr">
            <a:noAutofit/>
          </a:bodyPr>
          <a:lstStyle/>
          <a:p>
            <a:pPr marL="0" indent="0" algn="ctr" hangingPunct="1"/>
            <a:r>
              <a:rPr sz="1800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결과요약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92"/>
          <p:cNvSpPr>
            <a:spLocks/>
          </p:cNvSpPr>
          <p:nvPr/>
        </p:nvSpPr>
        <p:spPr>
          <a:xfrm>
            <a:off x="9846310" y="299720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도형 94"/>
          <p:cNvSpPr>
            <a:spLocks/>
          </p:cNvSpPr>
          <p:nvPr/>
        </p:nvSpPr>
        <p:spPr>
          <a:xfrm rot="0">
            <a:off x="1128395" y="304165"/>
            <a:ext cx="1623060" cy="35560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도형 4"/>
          <p:cNvSpPr>
            <a:spLocks/>
          </p:cNvSpPr>
          <p:nvPr/>
        </p:nvSpPr>
        <p:spPr>
          <a:xfrm rot="0">
            <a:off x="1127760" y="1825625"/>
            <a:ext cx="2207260" cy="64770"/>
          </a:xfrm>
          <a:prstGeom prst="rect"/>
          <a:solidFill>
            <a:schemeClr val="accent3">
              <a:lumMod val="75000"/>
              <a:lumOff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6"/>
          <p:cNvSpPr>
            <a:spLocks/>
          </p:cNvSpPr>
          <p:nvPr/>
        </p:nvSpPr>
        <p:spPr>
          <a:xfrm>
            <a:off x="1128395" y="1254760"/>
            <a:ext cx="2270760" cy="458470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결과</a:t>
            </a:r>
            <a:endParaRPr lang="ko-KR" altLang="en-US" sz="3200" b="1">
              <a:solidFill>
                <a:schemeClr val="accent3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59"/>
          <p:cNvSpPr>
            <a:spLocks/>
          </p:cNvSpPr>
          <p:nvPr/>
        </p:nvSpPr>
        <p:spPr>
          <a:xfrm rot="0">
            <a:off x="1795780" y="2249170"/>
            <a:ext cx="3906520" cy="632460"/>
          </a:xfrm>
          <a:prstGeom prst="rect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800">
                <a:solidFill>
                  <a:schemeClr val="tx1"/>
                </a:solidFill>
              </a:rPr>
              <a:t>SGD(lr=0.010, mo=0.9)</a:t>
            </a:r>
            <a:endParaRPr lang="ko-KR" altLang="en-US" sz="2800">
              <a:solidFill>
                <a:schemeClr val="tx1"/>
              </a:solidFill>
            </a:endParaRPr>
          </a:p>
          <a:p>
            <a:pPr marL="0" indent="0" algn="ctr" hangingPunct="1"/>
            <a:r>
              <a:rPr lang="ko-KR" sz="2800">
                <a:solidFill>
                  <a:schemeClr val="tx1"/>
                </a:solidFill>
              </a:rPr>
              <a:t>E</a:t>
            </a:r>
            <a:r>
              <a:rPr lang="ko-KR" sz="2800">
                <a:solidFill>
                  <a:schemeClr val="tx1"/>
                </a:solidFill>
              </a:rPr>
              <a:t>p</a:t>
            </a:r>
            <a:r>
              <a:rPr lang="ko-KR" sz="2800">
                <a:solidFill>
                  <a:schemeClr val="tx1"/>
                </a:solidFill>
              </a:rPr>
              <a:t>o</a:t>
            </a:r>
            <a:r>
              <a:rPr lang="ko-KR" sz="2800">
                <a:solidFill>
                  <a:schemeClr val="tx1"/>
                </a:solidFill>
              </a:rPr>
              <a:t>ch=20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164"/>
          <p:cNvSpPr>
            <a:spLocks/>
          </p:cNvSpPr>
          <p:nvPr/>
        </p:nvSpPr>
        <p:spPr>
          <a:xfrm rot="0">
            <a:off x="7075805" y="2183130"/>
            <a:ext cx="3906520" cy="632460"/>
          </a:xfrm>
          <a:prstGeom prst="rect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800">
                <a:solidFill>
                  <a:schemeClr val="tx1"/>
                </a:solidFill>
              </a:rPr>
              <a:t>SGD(lr=0.010, mo=0.9)</a:t>
            </a:r>
            <a:endParaRPr lang="ko-KR" altLang="en-US" sz="2800">
              <a:solidFill>
                <a:schemeClr val="tx1"/>
              </a:solidFill>
            </a:endParaRPr>
          </a:p>
          <a:p>
            <a:pPr marL="0" indent="0" algn="ctr" hangingPunct="1"/>
            <a:r>
              <a:rPr lang="ko-KR" sz="2800">
                <a:solidFill>
                  <a:schemeClr val="tx1"/>
                </a:solidFill>
              </a:rPr>
              <a:t>E</a:t>
            </a:r>
            <a:r>
              <a:rPr lang="ko-KR" sz="2800">
                <a:solidFill>
                  <a:schemeClr val="tx1"/>
                </a:solidFill>
              </a:rPr>
              <a:t>p</a:t>
            </a:r>
            <a:r>
              <a:rPr lang="ko-KR" sz="2800">
                <a:solidFill>
                  <a:schemeClr val="tx1"/>
                </a:solidFill>
              </a:rPr>
              <a:t>o</a:t>
            </a:r>
            <a:r>
              <a:rPr lang="ko-KR" sz="2800">
                <a:solidFill>
                  <a:schemeClr val="tx1"/>
                </a:solidFill>
              </a:rPr>
              <a:t>ch=</a:t>
            </a:r>
            <a:r>
              <a:rPr lang="ko-KR" sz="2800">
                <a:solidFill>
                  <a:schemeClr val="tx1"/>
                </a:solidFill>
              </a:rPr>
              <a:t>2</a:t>
            </a:r>
            <a:r>
              <a:rPr lang="ko-KR" sz="2800">
                <a:solidFill>
                  <a:schemeClr val="tx1"/>
                </a:solidFill>
              </a:rPr>
              <a:t>5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165" descr="C:/Users/BIG3-04/AppData/Roaming/PolarisOffice/ETemp/11824_13247120/fImage82491717971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37385" y="3058795"/>
            <a:ext cx="3600450" cy="3597275"/>
          </a:xfrm>
          <a:prstGeom prst="rect"/>
          <a:noFill/>
        </p:spPr>
      </p:pic>
      <p:pic>
        <p:nvPicPr>
          <p:cNvPr id="21" name="그림 190" descr="C:/Users/BIG3-04/AppData/Roaming/PolarisOffice/ETemp/11824_13247120/fImage87540759989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89140" y="3038475"/>
            <a:ext cx="3592830" cy="3600450"/>
          </a:xfrm>
          <a:prstGeom prst="rect"/>
          <a:noFill/>
        </p:spPr>
      </p:pic>
      <p:sp>
        <p:nvSpPr>
          <p:cNvPr id="22" name="도형 193"/>
          <p:cNvSpPr>
            <a:spLocks/>
          </p:cNvSpPr>
          <p:nvPr/>
        </p:nvSpPr>
        <p:spPr>
          <a:xfrm rot="0">
            <a:off x="2966085" y="6015990"/>
            <a:ext cx="1816100" cy="391160"/>
          </a:xfrm>
          <a:prstGeom prst="rect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0.06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%</a:t>
            </a: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194"/>
          <p:cNvSpPr>
            <a:spLocks/>
          </p:cNvSpPr>
          <p:nvPr/>
        </p:nvSpPr>
        <p:spPr>
          <a:xfrm rot="0">
            <a:off x="8226425" y="6028690"/>
            <a:ext cx="1816100" cy="391160"/>
          </a:xfrm>
          <a:prstGeom prst="rect"/>
          <a:noFill/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9.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180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%</a:t>
            </a:r>
            <a:endParaRPr lang="ko-KR" altLang="en-US" sz="180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 descr="C:/Users/BIG3-04/AppData/Roaming/PolarisOffice/ETemp/11824_13247120/fImage1060868405299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700" y="12700"/>
            <a:ext cx="12210415" cy="6847840"/>
          </a:xfrm>
          <a:prstGeom prst="rect"/>
          <a:solidFill>
            <a:schemeClr val="accent3">
              <a:lumMod val="75000"/>
              <a:lumOff val="0"/>
              <a:alpha val="2865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28395" y="722630"/>
            <a:ext cx="10955020" cy="6137275"/>
          </a:xfrm>
          <a:prstGeom prst="round2SameRect"/>
          <a:solidFill>
            <a:srgbClr val="FFFFFF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sz="2800">
                <a:solidFill>
                  <a:schemeClr val="tx1"/>
                </a:solidFill>
              </a:rPr>
              <a:t>-</a:t>
            </a:r>
            <a:r>
              <a:rPr sz="2800">
                <a:solidFill>
                  <a:schemeClr val="tx1"/>
                </a:solidFill>
              </a:rPr>
              <a:t> </a:t>
            </a:r>
            <a:r>
              <a:rPr sz="2800">
                <a:solidFill>
                  <a:schemeClr val="tx1"/>
                </a:solidFill>
              </a:rPr>
              <a:t>training data의 accuracy가 크게 요동치는 현상을 해결하기 위한 방법 중 배치사이즈 확대(64-&gt;128)도 시도하려고 했으나 하드웨어 램 용량 부족으로 진행하지 못한 점</a:t>
            </a:r>
            <a:endParaRPr lang="ko-KR" altLang="en-US" sz="2800">
              <a:solidFill>
                <a:schemeClr val="tx1"/>
              </a:solidFill>
            </a:endParaRPr>
          </a:p>
          <a:p>
            <a:pPr marL="0" indent="0" algn="l" hangingPunct="1">
              <a:buFontTx/>
              <a:buNone/>
            </a:pPr>
            <a:r>
              <a:rPr lang="ko-KR" sz="2800">
                <a:solidFill>
                  <a:schemeClr val="tx1"/>
                </a:solidFill>
              </a:rPr>
              <a:t>- 시간</a:t>
            </a:r>
            <a:r>
              <a:rPr lang="ko-KR" sz="2800">
                <a:solidFill>
                  <a:schemeClr val="tx1"/>
                </a:solidFill>
              </a:rPr>
              <a:t>부족으로 </a:t>
            </a:r>
            <a:r>
              <a:rPr lang="ko-KR" sz="2800">
                <a:solidFill>
                  <a:schemeClr val="tx1"/>
                </a:solidFill>
              </a:rPr>
              <a:t>인</a:t>
            </a:r>
            <a:r>
              <a:rPr lang="ko-KR" sz="2800">
                <a:solidFill>
                  <a:schemeClr val="tx1"/>
                </a:solidFill>
              </a:rPr>
              <a:t>해 </a:t>
            </a:r>
            <a:r>
              <a:rPr lang="ko-KR" sz="2800">
                <a:solidFill>
                  <a:schemeClr val="tx1"/>
                </a:solidFill>
              </a:rPr>
              <a:t>다양</a:t>
            </a:r>
            <a:r>
              <a:rPr lang="ko-KR" sz="2800">
                <a:solidFill>
                  <a:schemeClr val="tx1"/>
                </a:solidFill>
              </a:rPr>
              <a:t>한 </a:t>
            </a:r>
            <a:r>
              <a:rPr lang="ko-KR" sz="2800">
                <a:solidFill>
                  <a:schemeClr val="tx1"/>
                </a:solidFill>
              </a:rPr>
              <a:t>모델</a:t>
            </a:r>
            <a:r>
              <a:rPr lang="ko-KR" sz="2800">
                <a:solidFill>
                  <a:schemeClr val="tx1"/>
                </a:solidFill>
              </a:rPr>
              <a:t>을 </a:t>
            </a:r>
            <a:r>
              <a:rPr lang="ko-KR" sz="2800">
                <a:solidFill>
                  <a:schemeClr val="tx1"/>
                </a:solidFill>
              </a:rPr>
              <a:t>체험해보</a:t>
            </a:r>
            <a:r>
              <a:rPr lang="ko-KR" sz="2800">
                <a:solidFill>
                  <a:schemeClr val="tx1"/>
                </a:solidFill>
              </a:rPr>
              <a:t>지 </a:t>
            </a:r>
            <a:r>
              <a:rPr lang="ko-KR" sz="2800">
                <a:solidFill>
                  <a:schemeClr val="tx1"/>
                </a:solidFill>
              </a:rPr>
              <a:t>못했</a:t>
            </a:r>
            <a:r>
              <a:rPr lang="ko-KR" sz="2800">
                <a:solidFill>
                  <a:schemeClr val="tx1"/>
                </a:solidFill>
              </a:rPr>
              <a:t>음</a:t>
            </a:r>
            <a:endParaRPr lang="ko-KR" altLang="en-US" sz="2800">
              <a:solidFill>
                <a:schemeClr val="tx1"/>
              </a:solidFill>
            </a:endParaRPr>
          </a:p>
          <a:p>
            <a:pPr marL="0" indent="0" algn="l" hangingPunct="1">
              <a:buFontTx/>
              <a:buNone/>
            </a:pPr>
            <a:endParaRPr lang="ko-KR" altLang="en-US" sz="2800">
              <a:solidFill>
                <a:schemeClr val="tx1"/>
              </a:solidFill>
            </a:endParaRPr>
          </a:p>
          <a:p>
            <a:pPr marL="0" indent="0" algn="l" hangingPunct="1">
              <a:buFontTx/>
              <a:buNone/>
            </a:pP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5521325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320802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434467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5547360"/>
            <a:ext cx="1224915" cy="488950"/>
          </a:xfrm>
          <a:prstGeom prst="round2SameRect"/>
          <a:solidFill>
            <a:schemeClr val="accent3">
              <a:lumMod val="75000"/>
              <a:lumOff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결과요약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127760" y="1825625"/>
            <a:ext cx="2207895" cy="65405"/>
          </a:xfrm>
          <a:prstGeom prst="rect"/>
          <a:solidFill>
            <a:schemeClr val="accent3">
              <a:lumMod val="75000"/>
              <a:lumOff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128395" y="1254760"/>
            <a:ext cx="2271395" cy="459105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개선점</a:t>
            </a:r>
            <a:endParaRPr lang="ko-KR" altLang="en-US" sz="3200" b="1">
              <a:solidFill>
                <a:schemeClr val="accent3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53"/>
          <p:cNvSpPr>
            <a:spLocks/>
          </p:cNvSpPr>
          <p:nvPr/>
        </p:nvSpPr>
        <p:spPr>
          <a:xfrm rot="0">
            <a:off x="1874520" y="2288540"/>
            <a:ext cx="9450705" cy="4124325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2700" y="12700"/>
            <a:ext cx="12209780" cy="6847205"/>
          </a:xfrm>
          <a:prstGeom prst="rect"/>
          <a:solidFill>
            <a:schemeClr val="accent3">
              <a:lumMod val="75000"/>
              <a:lumOff val="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28395" y="722630"/>
            <a:ext cx="10955020" cy="613727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5521325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320802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434467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5547360"/>
            <a:ext cx="1224915" cy="488950"/>
          </a:xfrm>
          <a:prstGeom prst="round2SameRect"/>
          <a:solidFill>
            <a:schemeClr val="accent3">
              <a:lumMod val="75000"/>
              <a:lumOff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결과요약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127760" y="1825625"/>
            <a:ext cx="2207895" cy="65405"/>
          </a:xfrm>
          <a:prstGeom prst="rect"/>
          <a:solidFill>
            <a:schemeClr val="accent3">
              <a:lumMod val="75000"/>
              <a:lumOff val="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1128395" y="1254760"/>
            <a:ext cx="2271395" cy="459105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75000"/>
                    <a:lumOff val="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1960"/>
                    </a:srgbClr>
                  </a:outerShdw>
                </a:effectLst>
                <a:latin typeface="맑은 고딕" charset="0"/>
                <a:ea typeface="맑은 고딕" charset="0"/>
              </a:rPr>
              <a:t>모델 비교</a:t>
            </a:r>
            <a:endParaRPr lang="ko-KR" altLang="en-US" sz="3200" b="1">
              <a:solidFill>
                <a:schemeClr val="accent3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8" name="그림 42" descr="C:/Users/BIG3-04/AppData/Roaming/PolarisOffice/ETemp/11824_13247120/fImage50002144354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11315" y="2315210"/>
            <a:ext cx="3684905" cy="4086860"/>
          </a:xfrm>
          <a:prstGeom prst="rect"/>
          <a:noFill/>
        </p:spPr>
      </p:pic>
      <p:sp>
        <p:nvSpPr>
          <p:cNvPr id="19" name="도형 43"/>
          <p:cNvSpPr>
            <a:spLocks/>
          </p:cNvSpPr>
          <p:nvPr/>
        </p:nvSpPr>
        <p:spPr>
          <a:xfrm rot="0">
            <a:off x="7388860" y="1571625"/>
            <a:ext cx="2595880" cy="574675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타 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사이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트 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나이분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류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44"/>
          <p:cNvSpPr>
            <a:spLocks/>
          </p:cNvSpPr>
          <p:nvPr/>
        </p:nvSpPr>
        <p:spPr>
          <a:xfrm rot="0">
            <a:off x="3658870" y="1571625"/>
            <a:ext cx="2595880" cy="574675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늙기싫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조 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나이분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류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185"/>
          <p:cNvSpPr>
            <a:spLocks/>
          </p:cNvSpPr>
          <p:nvPr/>
        </p:nvSpPr>
        <p:spPr>
          <a:xfrm rot="0">
            <a:off x="3649980" y="4636770"/>
            <a:ext cx="2802255" cy="1657985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/>
              <a:t>13-15일 확률: 0.6015</a:t>
            </a:r>
            <a:r>
              <a:rPr/>
              <a:t/>
            </a:r>
            <a:br>
              <a:rPr/>
            </a:br>
            <a:r>
              <a:rPr/>
              <a:t>30-34일 확률: 0.1552</a:t>
            </a:r>
            <a:r>
              <a:rPr/>
              <a:t/>
            </a:r>
            <a:br>
              <a:rPr/>
            </a:br>
            <a:r>
              <a:rPr/>
              <a:t>16-19일 확률: 0.1219</a:t>
            </a:r>
            <a:r>
              <a:rPr/>
              <a:t/>
            </a:r>
            <a:br>
              <a:rPr/>
            </a:br>
            <a:r>
              <a:rPr/>
              <a:t>10-12일 확률: 0.0975</a:t>
            </a:r>
            <a:r>
              <a:rPr/>
              <a:t/>
            </a:r>
            <a:br>
              <a:rPr/>
            </a:br>
            <a:r>
              <a:rPr/>
              <a:t>20-24일 확률: 0.0113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192" descr="C:/Users/BIG3-04/AppData/Roaming/PolarisOffice/ETemp/11824_13247120/fImage294910761172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5430" y="2340610"/>
            <a:ext cx="1666240" cy="20205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20" y="0"/>
            <a:ext cx="1220216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-38100" y="0"/>
            <a:ext cx="12183745" cy="6859270"/>
          </a:xfrm>
          <a:prstGeom prst="rect"/>
          <a:solidFill>
            <a:schemeClr val="accent3">
              <a:lumMod val="20000"/>
              <a:lumOff val="80000"/>
              <a:alpha val="50043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>
            <a:off x="367030" y="1750060"/>
            <a:ext cx="5440680" cy="1421130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6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01. </a:t>
            </a:r>
            <a:r>
              <a:rPr lang="ko-KR" sz="60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개요</a:t>
            </a:r>
            <a:endParaRPr lang="ko-KR" altLang="en-US" sz="6000" b="1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5438775" y="2459355"/>
            <a:ext cx="6833870" cy="64135"/>
          </a:xfrm>
          <a:prstGeom prst="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20" y="0"/>
            <a:ext cx="12202160" cy="685863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25400" y="12700"/>
            <a:ext cx="12209145" cy="6846570"/>
          </a:xfrm>
          <a:prstGeom prst="rect"/>
          <a:solidFill>
            <a:schemeClr val="accent3">
              <a:lumMod val="20000"/>
              <a:lumOff val="80000"/>
              <a:alpha val="3002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15695" y="722630"/>
            <a:ext cx="10955020" cy="6137275"/>
          </a:xfrm>
          <a:prstGeom prst="round2SameRect"/>
        </p:spPr>
        <p:style>
          <a:lnRef idx="0">
            <a:srgbClr val="000000"/>
          </a:lnRef>
          <a:fillRef idx="1001">
            <a:schemeClr val="lt1"/>
          </a:fillRef>
          <a:effectRef idx="0">
            <a:srgbClr val="000000"/>
          </a:effectRef>
          <a:fontRef idx="major"/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950" y="2136140"/>
            <a:ext cx="1407160" cy="55816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4691380"/>
            <a:ext cx="1080770" cy="28956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3571240"/>
            <a:ext cx="1080770" cy="28956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0770" cy="28956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2162175"/>
            <a:ext cx="1224280" cy="488315"/>
          </a:xfrm>
          <a:prstGeom prst="round2SameRect"/>
          <a:solidFill>
            <a:schemeClr val="accent3">
              <a:lumMod val="20000"/>
              <a:lumOff val="8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vert" anchor="ctr">
            <a:noAutofit/>
          </a:bodyPr>
          <a:lstStyle/>
          <a:p>
            <a:pPr marL="0" indent="0" algn="ctr" hangingPunct="1"/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개요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128395" y="304165"/>
            <a:ext cx="1623060" cy="35560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9846310" y="299720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127760" y="1825625"/>
            <a:ext cx="2206625" cy="64135"/>
          </a:xfrm>
          <a:prstGeom prst="rect"/>
          <a:solidFill>
            <a:schemeClr val="accent3">
              <a:lumMod val="20000"/>
              <a:lumOff val="8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951230" y="1254760"/>
            <a:ext cx="2270760" cy="458470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분석목적</a:t>
            </a:r>
            <a:endParaRPr lang="ko-KR" altLang="en-US" sz="3200" b="1">
              <a:solidFill>
                <a:schemeClr val="accent3">
                  <a:lumMod val="20000"/>
                  <a:lumOff val="8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2"/>
          <p:cNvSpPr>
            <a:spLocks/>
          </p:cNvSpPr>
          <p:nvPr/>
        </p:nvSpPr>
        <p:spPr>
          <a:xfrm>
            <a:off x="1758315" y="1593850"/>
            <a:ext cx="9439275" cy="4226560"/>
          </a:xfrm>
          <a:prstGeom prst="rect"/>
          <a:solidFill>
            <a:srgbClr val="5B9BD5">
              <a:alpha val="0"/>
            </a:srgb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처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리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수업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을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들으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며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배웠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던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기술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들을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학습하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고 문제를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해결하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는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능력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을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높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임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CNN을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기반으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로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 만든 </a:t>
            </a:r>
            <a:r>
              <a:rPr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모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델</a:t>
            </a:r>
            <a:r>
              <a:rPr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들</a:t>
            </a: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을 활용하여 얼굴 나이 분류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>
              <a:buFontTx/>
              <a:buNone/>
            </a:pPr>
            <a:r>
              <a:rPr lang="ko-KR" sz="2800">
                <a:solidFill>
                  <a:schemeClr val="tx1"/>
                </a:solidFill>
                <a:latin typeface="맑은 고딕" charset="0"/>
                <a:ea typeface="맑은 고딕" charset="0"/>
              </a:rPr>
              <a:t>- 이 모델을 통해 전세계에서 내가 동안인지 노안인지 알수있음</a:t>
            </a:r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25400" y="12700"/>
            <a:ext cx="12209780" cy="6847205"/>
          </a:xfrm>
          <a:prstGeom prst="rect"/>
          <a:solidFill>
            <a:schemeClr val="accent3">
              <a:lumMod val="20000"/>
              <a:lumOff val="8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02995" y="722630"/>
            <a:ext cx="10955655" cy="6137910"/>
          </a:xfrm>
          <a:prstGeom prst="round2SameRect"/>
          <a:solidFill>
            <a:srgbClr val="FFFFFF"/>
          </a:solidFill>
        </p:spPr>
        <p:style>
          <a:lnRef idx="0">
            <a:srgbClr val="000000"/>
          </a:lnRef>
          <a:fillRef idx="1001">
            <a:schemeClr val="lt1"/>
          </a:fillRef>
          <a:effectRef idx="0">
            <a:srgbClr val="000000"/>
          </a:effectRef>
          <a:fontRef idx="minor"/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950" y="2136140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46913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357124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2162175"/>
            <a:ext cx="1224915" cy="488950"/>
          </a:xfrm>
          <a:prstGeom prst="round2SameRect"/>
          <a:solidFill>
            <a:schemeClr val="accent3">
              <a:lumMod val="20000"/>
              <a:lumOff val="8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개요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127760" y="1825625"/>
            <a:ext cx="2207260" cy="64770"/>
          </a:xfrm>
          <a:prstGeom prst="rect"/>
          <a:solidFill>
            <a:schemeClr val="accent3">
              <a:lumMod val="20000"/>
              <a:lumOff val="8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812165" y="1254760"/>
            <a:ext cx="2921000" cy="458470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활용 데이터</a:t>
            </a:r>
            <a:endParaRPr lang="ko-KR" altLang="en-US" sz="3200" b="1">
              <a:solidFill>
                <a:schemeClr val="accent3">
                  <a:lumMod val="20000"/>
                  <a:lumOff val="8000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1"/>
          <p:cNvGraphicFramePr>
            <a:graphicFrameLocks noGrp="1"/>
          </p:cNvGraphicFramePr>
          <p:nvPr/>
        </p:nvGraphicFramePr>
        <p:xfrm>
          <a:off x="1779270" y="2656840"/>
          <a:ext cx="9593580" cy="26346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92780"/>
                <a:gridCol w="3192780"/>
                <a:gridCol w="3208020"/>
              </a:tblGrid>
              <a:tr h="77533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데이</a:t>
                      </a:r>
                      <a:r>
                        <a:rPr lang="ko-KR" sz="2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터 명</a:t>
                      </a:r>
                      <a:endParaRPr lang="ko-KR" altLang="en-US" sz="2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데이</a:t>
                      </a:r>
                      <a:r>
                        <a:rPr lang="ko-KR" sz="2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터 </a:t>
                      </a:r>
                      <a:r>
                        <a:rPr lang="ko-KR" sz="2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상세내</a:t>
                      </a:r>
                      <a:r>
                        <a:rPr lang="ko-KR" sz="2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용</a:t>
                      </a:r>
                      <a:endParaRPr lang="ko-KR" altLang="en-US" sz="2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데이</a:t>
                      </a:r>
                      <a:r>
                        <a:rPr lang="ko-KR" sz="2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터 </a:t>
                      </a:r>
                      <a:r>
                        <a:rPr lang="ko-KR" sz="2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출</a:t>
                      </a:r>
                      <a:r>
                        <a:rPr lang="ko-KR" sz="2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처</a:t>
                      </a:r>
                      <a:endParaRPr lang="ko-KR" altLang="en-US" sz="2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859280"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Image dataset with</a:t>
                      </a:r>
                      <a:r>
                        <a:rPr lang="ko-KR"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human faces and their</a:t>
                      </a:r>
                      <a:r>
                        <a:rPr lang="ko-KR"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ages</a:t>
                      </a:r>
                      <a:endParaRPr lang="ko-KR" altLang="en-US" sz="2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9978개의 이미지파일</a:t>
                      </a:r>
                      <a:endParaRPr lang="ko-KR" altLang="en-US" sz="2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102개의 클래스</a:t>
                      </a:r>
                      <a:endParaRPr lang="ko-KR" altLang="en-US" sz="2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hangingPunct="1"/>
                      <a:r>
                        <a:rPr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사람 얼굴 이미지</a:t>
                      </a:r>
                      <a:endParaRPr lang="ko-KR" altLang="en-US" sz="2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hangingPunct="1"/>
                      <a:r>
                        <a:rPr lang="ko-KR"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2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kaggle</a:t>
                      </a:r>
                      <a:endParaRPr lang="ko-KR" altLang="en-US" sz="2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25400" y="12700"/>
            <a:ext cx="12209780" cy="6847205"/>
          </a:xfrm>
          <a:prstGeom prst="rect"/>
          <a:solidFill>
            <a:schemeClr val="accent3">
              <a:lumMod val="20000"/>
              <a:lumOff val="8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15695" y="722630"/>
            <a:ext cx="10955655" cy="6137910"/>
          </a:xfrm>
          <a:prstGeom prst="round2SameRect"/>
          <a:solidFill>
            <a:srgbClr val="FFFFFF"/>
          </a:solidFill>
        </p:spPr>
        <p:style>
          <a:lnRef idx="0">
            <a:srgbClr val="000000"/>
          </a:lnRef>
          <a:fillRef idx="1001">
            <a:schemeClr val="lt1"/>
          </a:fillRef>
          <a:effectRef idx="0">
            <a:srgbClr val="000000"/>
          </a:effectRef>
          <a:fontRef idx="minor"/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950" y="2136140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46913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357124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2162175"/>
            <a:ext cx="1224915" cy="488950"/>
          </a:xfrm>
          <a:prstGeom prst="round2SameRect"/>
          <a:solidFill>
            <a:schemeClr val="accent3">
              <a:lumMod val="20000"/>
              <a:lumOff val="8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개요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0">
            <a:off x="1127760" y="1825625"/>
            <a:ext cx="2207260" cy="64770"/>
          </a:xfrm>
          <a:prstGeom prst="rect"/>
          <a:solidFill>
            <a:schemeClr val="accent3">
              <a:lumMod val="20000"/>
              <a:lumOff val="8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748665" y="1254760"/>
            <a:ext cx="3439160" cy="458470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분석과정 요약</a:t>
            </a:r>
            <a:endParaRPr lang="ko-KR" altLang="en-US" sz="3200" b="1">
              <a:solidFill>
                <a:schemeClr val="accent3">
                  <a:lumMod val="20000"/>
                  <a:lumOff val="8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6"/>
          <p:cNvSpPr>
            <a:spLocks/>
          </p:cNvSpPr>
          <p:nvPr/>
        </p:nvSpPr>
        <p:spPr>
          <a:xfrm rot="0">
            <a:off x="1669415" y="2479675"/>
            <a:ext cx="2405380" cy="1101725"/>
          </a:xfrm>
          <a:prstGeom prst="round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데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이터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전처리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9" name="도형 20"/>
          <p:cNvSpPr>
            <a:spLocks/>
          </p:cNvSpPr>
          <p:nvPr/>
        </p:nvSpPr>
        <p:spPr>
          <a:xfrm>
            <a:off x="4892040" y="4828540"/>
            <a:ext cx="2405380" cy="1101725"/>
          </a:xfrm>
          <a:prstGeom prst="round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결과 요약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0" name="도형 21"/>
          <p:cNvSpPr>
            <a:spLocks/>
          </p:cNvSpPr>
          <p:nvPr/>
        </p:nvSpPr>
        <p:spPr>
          <a:xfrm>
            <a:off x="8328660" y="2484120"/>
            <a:ext cx="2405380" cy="1101725"/>
          </a:xfrm>
          <a:prstGeom prst="round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파라미터 조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절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1" name="도형 22"/>
          <p:cNvSpPr>
            <a:spLocks/>
          </p:cNvSpPr>
          <p:nvPr/>
        </p:nvSpPr>
        <p:spPr>
          <a:xfrm>
            <a:off x="4895850" y="2479675"/>
            <a:ext cx="2405380" cy="1101725"/>
          </a:xfrm>
          <a:prstGeom prst="round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모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델 적용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2" name="도형 23"/>
          <p:cNvSpPr>
            <a:spLocks/>
          </p:cNvSpPr>
          <p:nvPr/>
        </p:nvSpPr>
        <p:spPr>
          <a:xfrm>
            <a:off x="8319770" y="4828540"/>
            <a:ext cx="2405380" cy="1101725"/>
          </a:xfrm>
          <a:prstGeom prst="roundRect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파라미터 선정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cxnSp>
        <p:nvCxnSpPr>
          <p:cNvPr id="23" name="도형 34"/>
          <p:cNvCxnSpPr/>
          <p:nvPr/>
        </p:nvCxnSpPr>
        <p:spPr>
          <a:xfrm rot="0">
            <a:off x="4187825" y="3035935"/>
            <a:ext cx="569595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도형 36"/>
          <p:cNvCxnSpPr/>
          <p:nvPr/>
        </p:nvCxnSpPr>
        <p:spPr>
          <a:xfrm rot="0">
            <a:off x="9526270" y="3769995"/>
            <a:ext cx="635" cy="73406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도형 37"/>
          <p:cNvCxnSpPr/>
          <p:nvPr/>
        </p:nvCxnSpPr>
        <p:spPr>
          <a:xfrm rot="0" flipV="1">
            <a:off x="7481570" y="3023235"/>
            <a:ext cx="666750" cy="5080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도형 39"/>
          <p:cNvCxnSpPr/>
          <p:nvPr/>
        </p:nvCxnSpPr>
        <p:spPr>
          <a:xfrm rot="0" flipH="1">
            <a:off x="7465060" y="5427345"/>
            <a:ext cx="645795" cy="63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20" y="0"/>
            <a:ext cx="12202160" cy="685863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-50800" y="0"/>
            <a:ext cx="12184380" cy="6859905"/>
          </a:xfrm>
          <a:prstGeom prst="rect"/>
          <a:solidFill>
            <a:schemeClr val="accent3">
              <a:lumMod val="20000"/>
              <a:lumOff val="80000"/>
              <a:alpha val="49847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0">
            <a:off x="367030" y="1750060"/>
            <a:ext cx="6376035" cy="1421765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60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02. </a:t>
            </a:r>
            <a:r>
              <a:rPr lang="ko-KR" sz="60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데이터 전처리</a:t>
            </a:r>
            <a:endParaRPr lang="ko-KR" altLang="en-US" sz="6000" b="1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6730365" y="2477135"/>
            <a:ext cx="5542915" cy="65405"/>
          </a:xfrm>
          <a:prstGeom prst="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20" y="0"/>
            <a:ext cx="12202160" cy="685863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25400" y="12700"/>
            <a:ext cx="12209145" cy="6846570"/>
          </a:xfrm>
          <a:prstGeom prst="rect"/>
          <a:solidFill>
            <a:schemeClr val="accent3">
              <a:lumMod val="40000"/>
              <a:lumOff val="60000"/>
              <a:alpha val="3002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15695" y="722630"/>
            <a:ext cx="10956290" cy="613854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3239135"/>
            <a:ext cx="1407160" cy="55816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4691380"/>
            <a:ext cx="1080770" cy="28956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0770" cy="28956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0770" cy="28956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62"/>
          <p:cNvSpPr>
            <a:spLocks/>
          </p:cNvSpPr>
          <p:nvPr/>
        </p:nvSpPr>
        <p:spPr>
          <a:xfrm rot="16200000">
            <a:off x="240665" y="3265170"/>
            <a:ext cx="1224915" cy="48895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분석과정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도형 88"/>
          <p:cNvSpPr>
            <a:spLocks/>
          </p:cNvSpPr>
          <p:nvPr/>
        </p:nvSpPr>
        <p:spPr>
          <a:xfrm rot="0">
            <a:off x="1128395" y="304165"/>
            <a:ext cx="1623060" cy="35560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도형 90"/>
          <p:cNvSpPr>
            <a:spLocks/>
          </p:cNvSpPr>
          <p:nvPr/>
        </p:nvSpPr>
        <p:spPr>
          <a:xfrm>
            <a:off x="9846310" y="299720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도형 1"/>
          <p:cNvSpPr>
            <a:spLocks/>
          </p:cNvSpPr>
          <p:nvPr/>
        </p:nvSpPr>
        <p:spPr>
          <a:xfrm rot="0">
            <a:off x="1090295" y="1254760"/>
            <a:ext cx="2806700" cy="458470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이미지 </a:t>
            </a:r>
            <a:r>
              <a:rPr lang="ko-KR" sz="3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resize</a:t>
            </a:r>
            <a:endParaRPr lang="ko-KR" altLang="en-US" sz="3200" b="1">
              <a:solidFill>
                <a:schemeClr val="accent3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2"/>
          <p:cNvSpPr>
            <a:spLocks/>
          </p:cNvSpPr>
          <p:nvPr/>
        </p:nvSpPr>
        <p:spPr>
          <a:xfrm rot="0">
            <a:off x="1127760" y="1825625"/>
            <a:ext cx="2207260" cy="6477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40"/>
          <p:cNvSpPr>
            <a:spLocks/>
          </p:cNvSpPr>
          <p:nvPr/>
        </p:nvSpPr>
        <p:spPr>
          <a:xfrm rot="0">
            <a:off x="1644650" y="2037080"/>
            <a:ext cx="4276725" cy="708660"/>
          </a:xfrm>
          <a:prstGeom prst="rect"/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2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도형 1"/>
          <p:cNvSpPr>
            <a:spLocks/>
          </p:cNvSpPr>
          <p:nvPr/>
        </p:nvSpPr>
        <p:spPr>
          <a:xfrm rot="0">
            <a:off x="7122795" y="1670685"/>
            <a:ext cx="2934970" cy="61341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5</a:t>
            </a:r>
            <a:r>
              <a:rPr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 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x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50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2"/>
          <p:cNvSpPr>
            <a:spLocks/>
          </p:cNvSpPr>
          <p:nvPr/>
        </p:nvSpPr>
        <p:spPr>
          <a:xfrm rot="0">
            <a:off x="7138035" y="4298950"/>
            <a:ext cx="2934970" cy="61341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</a:t>
            </a:r>
            <a:r>
              <a:rPr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 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x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00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9"/>
          <p:cNvSpPr>
            <a:spLocks/>
          </p:cNvSpPr>
          <p:nvPr/>
        </p:nvSpPr>
        <p:spPr>
          <a:xfrm rot="0">
            <a:off x="1684020" y="2948940"/>
            <a:ext cx="2934970" cy="61341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2</a:t>
            </a:r>
            <a:r>
              <a:rPr lang="ko-KR" sz="1800" b="1">
                <a:solidFill>
                  <a:schemeClr val="bg1"/>
                </a:solidFill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00 X 200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3" name="도형 12"/>
          <p:cNvCxnSpPr/>
          <p:nvPr/>
        </p:nvCxnSpPr>
        <p:spPr>
          <a:xfrm rot="0" flipV="1">
            <a:off x="4695190" y="2028190"/>
            <a:ext cx="2296160" cy="1318260"/>
          </a:xfrm>
          <a:prstGeom prst="bentConnector3">
            <a:avLst>
              <a:gd name="adj1" fmla="val 49986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도형 14"/>
          <p:cNvCxnSpPr/>
          <p:nvPr/>
        </p:nvCxnSpPr>
        <p:spPr>
          <a:xfrm rot="0">
            <a:off x="4721225" y="3352165"/>
            <a:ext cx="2256790" cy="1207135"/>
          </a:xfrm>
          <a:prstGeom prst="bentConnector3">
            <a:avLst>
              <a:gd name="adj1" fmla="val 49986"/>
            </a:avLst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170" descr="C:/Users/BIG3-04/AppData/Roaming/PolarisOffice/ETemp/11824_13247120/fImage109369723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04390" y="3787775"/>
            <a:ext cx="1802765" cy="1796415"/>
          </a:xfrm>
          <a:prstGeom prst="rect"/>
          <a:noFill/>
        </p:spPr>
      </p:pic>
      <p:pic>
        <p:nvPicPr>
          <p:cNvPr id="26" name="그림 171" descr="C:/Users/BIG3-04/AppData/Roaming/PolarisOffice/ETemp/11824_13247120/fImage107175724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64475" y="5010150"/>
            <a:ext cx="1743710" cy="1718310"/>
          </a:xfrm>
          <a:prstGeom prst="rect"/>
          <a:noFill/>
        </p:spPr>
      </p:pic>
      <p:pic>
        <p:nvPicPr>
          <p:cNvPr id="27" name="그림 172" descr="C:/Users/BIG3-04/AppData/Roaming/PolarisOffice/ETemp/11824_13247120/fImage10652725633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35900" y="2406650"/>
            <a:ext cx="1713230" cy="17170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320" y="0"/>
            <a:ext cx="12202795" cy="685927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25400" y="12700"/>
            <a:ext cx="12209780" cy="6847205"/>
          </a:xfrm>
          <a:prstGeom prst="rect"/>
          <a:solidFill>
            <a:schemeClr val="accent3">
              <a:lumMod val="40000"/>
              <a:lumOff val="60000"/>
              <a:alpha val="2983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0">
            <a:off x="1128395" y="722630"/>
            <a:ext cx="10956290" cy="6138545"/>
          </a:xfrm>
          <a:prstGeom prst="round2SameRect"/>
          <a:solidFill>
            <a:srgbClr val="FFFFFF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/>
          </p:cNvSpPr>
          <p:nvPr/>
        </p:nvSpPr>
        <p:spPr>
          <a:xfrm rot="16200000">
            <a:off x="107315" y="3239135"/>
            <a:ext cx="1407795" cy="558800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16200000">
            <a:off x="403860" y="46913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16200000">
            <a:off x="399415" y="206248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16200000">
            <a:off x="399415" y="5815330"/>
            <a:ext cx="1081405" cy="290195"/>
          </a:xfrm>
          <a:prstGeom prst="round2SameRect"/>
          <a:solidFill>
            <a:schemeClr val="bg1"/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 rot="16200000">
            <a:off x="240665" y="3265170"/>
            <a:ext cx="1224915" cy="488950"/>
          </a:xfrm>
          <a:prstGeom prst="round2Same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vert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분석과정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0">
            <a:off x="1128395" y="304165"/>
            <a:ext cx="1623695" cy="356235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빅데이터7기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 rot="0">
            <a:off x="9846310" y="299720"/>
            <a:ext cx="1624330" cy="356870"/>
          </a:xfrm>
          <a:prstGeom prst="round2DiagRect"/>
          <a:noFill/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늙기싫조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090295" y="1254760"/>
            <a:ext cx="2806700" cy="458470"/>
          </a:xfrm>
          <a:prstGeom prst="rect"/>
          <a:solidFill>
            <a:srgbClr val="5B9BD5">
              <a:alpha val="0"/>
            </a:srgb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3200" b="1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sx="100000" sy="100000" blurRad="38100" dist="38100" dir="2700000" rotWithShape="0" algn="ctr">
                    <a:srgbClr val="000000">
                      <a:alpha val="42352"/>
                    </a:srgbClr>
                  </a:outerShdw>
                </a:effectLst>
                <a:latin typeface="맑은 고딕" charset="0"/>
                <a:ea typeface="맑은 고딕" charset="0"/>
              </a:rPr>
              <a:t>데이터 라벨링</a:t>
            </a:r>
            <a:endParaRPr lang="ko-KR" altLang="en-US" sz="3200" b="1">
              <a:solidFill>
                <a:schemeClr val="accent3">
                  <a:lumMod val="40000"/>
                  <a:lumOff val="6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 rot="0">
            <a:off x="1127760" y="1825625"/>
            <a:ext cx="2207895" cy="65405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rgbClr val="41719C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54"/>
          <p:cNvSpPr>
            <a:spLocks/>
          </p:cNvSpPr>
          <p:nvPr/>
        </p:nvSpPr>
        <p:spPr>
          <a:xfrm rot="0">
            <a:off x="5823585" y="4098925"/>
            <a:ext cx="1544320" cy="735330"/>
          </a:xfrm>
          <a:prstGeom prst="rightArrow"/>
          <a:solidFill>
            <a:schemeClr val="accent3">
              <a:lumMod val="40000"/>
              <a:lumOff val="60000"/>
            </a:schemeClr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도형 61"/>
          <p:cNvSpPr>
            <a:spLocks/>
          </p:cNvSpPr>
          <p:nvPr/>
        </p:nvSpPr>
        <p:spPr>
          <a:xfrm rot="0">
            <a:off x="5442585" y="4819650"/>
            <a:ext cx="2291080" cy="1127125"/>
          </a:xfrm>
          <a:prstGeom prst="rect"/>
          <a:solidFill>
            <a:schemeClr val="bg1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02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개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-&gt; 18개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도형 101"/>
          <p:cNvSpPr>
            <a:spLocks/>
          </p:cNvSpPr>
          <p:nvPr/>
        </p:nvSpPr>
        <p:spPr>
          <a:xfrm rot="0">
            <a:off x="2308860" y="2170430"/>
            <a:ext cx="2959735" cy="390652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.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.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.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100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10</a:t>
            </a:r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102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110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6" name="도형 124"/>
          <p:cNvSpPr>
            <a:spLocks/>
          </p:cNvSpPr>
          <p:nvPr/>
        </p:nvSpPr>
        <p:spPr>
          <a:xfrm rot="0">
            <a:off x="7825740" y="2190115"/>
            <a:ext cx="2959735" cy="3879850"/>
          </a:xfrm>
          <a:prstGeom prst="rect"/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2-3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4-6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7-9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10-12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13-15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16-19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20-24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25-29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.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.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65-69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>
                <a:effectLst>
                  <a:outerShdw sx="100000" sy="100000" blurRad="38100" dist="38100" dir="2700000" rotWithShape="0" algn="ctr">
                    <a:srgbClr val="000000">
                      <a:alpha val="43000"/>
                    </a:srgbClr>
                  </a:outerShdw>
                </a:effectLst>
                <a:latin typeface="맑은 고딕" charset="0"/>
                <a:ea typeface="맑은 고딕" charset="0"/>
              </a:rPr>
              <a:t>70이후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24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최종은</dc:creator>
  <cp:lastModifiedBy>최종은</cp:lastModifiedBy>
  <dc:title>PowerPoint 프레젠테이션</dc:title>
  <cp:version>10.105.228.52576</cp:version>
</cp:coreProperties>
</file>